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</p:sldMasterIdLst>
  <p:notesMasterIdLst>
    <p:notesMasterId r:id="rId44"/>
  </p:notesMasterIdLst>
  <p:handoutMasterIdLst>
    <p:handoutMasterId r:id="rId45"/>
  </p:handoutMasterIdLst>
  <p:sldIdLst>
    <p:sldId id="436" r:id="rId5"/>
    <p:sldId id="448" r:id="rId6"/>
    <p:sldId id="486" r:id="rId7"/>
    <p:sldId id="451" r:id="rId8"/>
    <p:sldId id="449" r:id="rId9"/>
    <p:sldId id="450" r:id="rId10"/>
    <p:sldId id="443" r:id="rId11"/>
    <p:sldId id="442" r:id="rId12"/>
    <p:sldId id="469" r:id="rId13"/>
    <p:sldId id="452" r:id="rId14"/>
    <p:sldId id="441" r:id="rId15"/>
    <p:sldId id="461" r:id="rId16"/>
    <p:sldId id="446" r:id="rId17"/>
    <p:sldId id="485" r:id="rId18"/>
    <p:sldId id="462" r:id="rId19"/>
    <p:sldId id="470" r:id="rId20"/>
    <p:sldId id="471" r:id="rId21"/>
    <p:sldId id="472" r:id="rId22"/>
    <p:sldId id="475" r:id="rId23"/>
    <p:sldId id="474" r:id="rId24"/>
    <p:sldId id="476" r:id="rId25"/>
    <p:sldId id="477" r:id="rId26"/>
    <p:sldId id="484" r:id="rId27"/>
    <p:sldId id="483" r:id="rId28"/>
    <p:sldId id="482" r:id="rId29"/>
    <p:sldId id="468" r:id="rId30"/>
    <p:sldId id="460" r:id="rId31"/>
    <p:sldId id="454" r:id="rId32"/>
    <p:sldId id="455" r:id="rId33"/>
    <p:sldId id="458" r:id="rId34"/>
    <p:sldId id="459" r:id="rId35"/>
    <p:sldId id="456" r:id="rId36"/>
    <p:sldId id="457" r:id="rId37"/>
    <p:sldId id="466" r:id="rId38"/>
    <p:sldId id="464" r:id="rId39"/>
    <p:sldId id="465" r:id="rId40"/>
    <p:sldId id="463" r:id="rId41"/>
    <p:sldId id="467" r:id="rId42"/>
    <p:sldId id="4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0598" autoAdjust="0"/>
  </p:normalViewPr>
  <p:slideViewPr>
    <p:cSldViewPr snapToGrid="0">
      <p:cViewPr varScale="1">
        <p:scale>
          <a:sx n="94" d="100"/>
          <a:sy n="94" d="100"/>
        </p:scale>
        <p:origin x="102" y="222"/>
      </p:cViewPr>
      <p:guideLst/>
    </p:cSldViewPr>
  </p:slideViewPr>
  <p:outlineViewPr>
    <p:cViewPr>
      <p:scale>
        <a:sx n="33" d="100"/>
        <a:sy n="33" d="100"/>
      </p:scale>
      <p:origin x="0" y="-2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inuto/global-energy-generation-and-capacity-i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raghavramasamy/crop-statistics-fao-all-countrie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E7D0-1314-0252-3BA5-AADD0513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Tópicos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8204-EFAE-0E92-1191-3230004164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8" y="2174488"/>
            <a:ext cx="10473691" cy="4574347"/>
          </a:xfrm>
        </p:spPr>
        <p:txBody>
          <a:bodyPr>
            <a:normAutofit/>
          </a:bodyPr>
          <a:lstStyle/>
          <a:p>
            <a:r>
              <a:rPr lang="pt-BR" dirty="0"/>
              <a:t>Descrição do Problema  (</a:t>
            </a:r>
            <a:r>
              <a:rPr lang="pt-BR" sz="2000" dirty="0"/>
              <a:t>Motivação &amp; Objetivo )  </a:t>
            </a:r>
          </a:p>
          <a:p>
            <a:r>
              <a:rPr lang="pt-BR" dirty="0"/>
              <a:t>Contextualização </a:t>
            </a:r>
          </a:p>
          <a:p>
            <a:r>
              <a:rPr lang="pt-BR" dirty="0"/>
              <a:t>Datasets </a:t>
            </a:r>
          </a:p>
          <a:p>
            <a:r>
              <a:rPr lang="pt-BR" dirty="0"/>
              <a:t>Arquitetura de Dados </a:t>
            </a:r>
          </a:p>
          <a:p>
            <a:r>
              <a:rPr lang="pt-BR" dirty="0"/>
              <a:t>Análise dos Dados </a:t>
            </a:r>
          </a:p>
          <a:p>
            <a:r>
              <a:rPr lang="pt-BR" dirty="0"/>
              <a:t>Configurações </a:t>
            </a:r>
          </a:p>
          <a:p>
            <a:r>
              <a:rPr lang="pt-BR" dirty="0"/>
              <a:t>Autoavaliação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2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025C-5B52-FA82-96D0-30A98F26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88289"/>
            <a:ext cx="9397132" cy="1494596"/>
          </a:xfrm>
        </p:spPr>
        <p:txBody>
          <a:bodyPr/>
          <a:lstStyle/>
          <a:p>
            <a:r>
              <a:rPr lang="pt-BR" sz="4000" dirty="0"/>
              <a:t>Arquitetura de Dados – Visão Geral dos Principais Componentes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1406-3CC3-BB9E-2ECA-FD58402433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59" y="2558255"/>
            <a:ext cx="11370900" cy="4165929"/>
          </a:xfrm>
        </p:spPr>
        <p:txBody>
          <a:bodyPr>
            <a:normAutofit fontScale="92500" lnSpcReduction="10000"/>
          </a:bodyPr>
          <a:lstStyle/>
          <a:p>
            <a:pPr marL="569214" lvl="1" indent="-285750"/>
            <a:r>
              <a:rPr lang="pt-BR" sz="18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Fontes de dados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Basicamente dois datasets localizados no Kaggle são utilizados, e mecanismos de extração - utilizando  Azure Data Factory - foram criados para coletar os mesmos, e colocar </a:t>
            </a:r>
            <a:r>
              <a:rPr lang="pt-BR" sz="18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um 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Lake (Azure). </a:t>
            </a:r>
          </a:p>
          <a:p>
            <a:pPr marL="569214" lvl="1" indent="-285750"/>
            <a:r>
              <a:rPr lang="pt-BR" sz="18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Bancos de dados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Uma base de dados SQL (Azure SQL Server) foi criada, armazenando dados de um dos datasets mencionados acima. O objetivo principal da inclusão desta base de dados no trabalho foi permitir explorar funcionalidade do Azure Data Factory</a:t>
            </a:r>
            <a:r>
              <a:rPr lang="pt-BR" sz="18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que diz respeito a conectores e extração de dados </a:t>
            </a:r>
            <a:r>
              <a:rPr lang="pt-BR" sz="18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advindos de 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diversas fontes de informação </a:t>
            </a:r>
          </a:p>
          <a:p>
            <a:pPr marL="569214" lvl="1" indent="-285750"/>
            <a:r>
              <a:rPr lang="pt-BR" sz="18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Utilizando Azure Storage Account criou-se um data lake que contém três containers distintos: Bronze, Silver e Gold. Os  containers são utilizados para o armazenamento de dados à medida que são coletados e passam por diversos estágios de processamento. Em linhas gerais : (i) </a:t>
            </a:r>
            <a:r>
              <a:rPr lang="pt-BR" sz="18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ronze armazena dados brutos, (ii) Silver dados validados e transformados, e finalmente (iii) Gold guarda dados enriquecidos e prontos para análise por sistemas de BI</a:t>
            </a:r>
          </a:p>
          <a:p>
            <a:pPr marL="569214" lvl="1" indent="-285750"/>
            <a:r>
              <a:rPr lang="pt-BR" sz="18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Análises de dados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Utilizando Azure Databricks, criou-se um data warehouse. Notebooks foram desenvolvidos para transformar e enriquecer os dados coletados. Na medida em que os dados evoluem nas transformações, são utilizados os containers Bronze, Silver e Gold. Tabelas no catálogo do Databricks - dentro de um modelo estrela – foram criadas frutos das transformações realizados nos dois datasets transformados. Finalmente, um notebook adicional no Azure Databricks realizou a análise dos dados transformados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D065A8-380A-7CC2-22E8-F70D1E4B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0" tIns="238050" rIns="31740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(1) Area: Pais; (2) Item: Cultura produzida; (3) Year: Ano ; (4) Value: Quantidade (em Toneladas) do alimento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1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CF68-87DC-3B5B-765C-36F3EE03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2199"/>
            <a:ext cx="4472024" cy="1574317"/>
          </a:xfrm>
        </p:spPr>
        <p:txBody>
          <a:bodyPr/>
          <a:lstStyle/>
          <a:p>
            <a:r>
              <a:rPr lang="pt-BR" sz="4000" dirty="0"/>
              <a:t>Visão Geral – Arquitetura de Dados </a:t>
            </a:r>
            <a:endParaRPr lang="en-US" sz="4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15E169D-0388-E43F-4496-2CF811FAAC5C}"/>
              </a:ext>
            </a:extLst>
          </p:cNvPr>
          <p:cNvSpPr/>
          <p:nvPr/>
        </p:nvSpPr>
        <p:spPr>
          <a:xfrm rot="16200000">
            <a:off x="7716228" y="-811686"/>
            <a:ext cx="552094" cy="541335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93853D-C94A-A622-D3D4-D105FCB24142}"/>
              </a:ext>
            </a:extLst>
          </p:cNvPr>
          <p:cNvSpPr txBox="1"/>
          <p:nvPr/>
        </p:nvSpPr>
        <p:spPr>
          <a:xfrm>
            <a:off x="8082695" y="565551"/>
            <a:ext cx="19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Data Lake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E27A01-95BE-615D-58D6-ECE069EE1FCC}"/>
              </a:ext>
            </a:extLst>
          </p:cNvPr>
          <p:cNvGrpSpPr/>
          <p:nvPr/>
        </p:nvGrpSpPr>
        <p:grpSpPr>
          <a:xfrm>
            <a:off x="35230" y="485214"/>
            <a:ext cx="12455098" cy="6461053"/>
            <a:chOff x="35230" y="485214"/>
            <a:chExt cx="12455098" cy="6461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B9C5A0-9244-3765-BBAB-8479A6C2AB8D}"/>
                </a:ext>
              </a:extLst>
            </p:cNvPr>
            <p:cNvSpPr/>
            <p:nvPr/>
          </p:nvSpPr>
          <p:spPr>
            <a:xfrm>
              <a:off x="1259929" y="2327505"/>
              <a:ext cx="3766652" cy="4058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B9E323-0E0B-2197-0185-95AC2B8B4F28}"/>
                </a:ext>
              </a:extLst>
            </p:cNvPr>
            <p:cNvSpPr/>
            <p:nvPr/>
          </p:nvSpPr>
          <p:spPr>
            <a:xfrm>
              <a:off x="5314362" y="2233817"/>
              <a:ext cx="2021840" cy="40586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CBAA29-A28C-CF94-2AAF-635AD01935B5}"/>
                </a:ext>
              </a:extLst>
            </p:cNvPr>
            <p:cNvSpPr/>
            <p:nvPr/>
          </p:nvSpPr>
          <p:spPr>
            <a:xfrm>
              <a:off x="7407610" y="2232084"/>
              <a:ext cx="2021840" cy="40586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FFF411-9523-E459-BD9A-C383CCEC4A38}"/>
                </a:ext>
              </a:extLst>
            </p:cNvPr>
            <p:cNvSpPr/>
            <p:nvPr/>
          </p:nvSpPr>
          <p:spPr>
            <a:xfrm>
              <a:off x="9358042" y="2233817"/>
              <a:ext cx="1340911" cy="4058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BB44050-C6EA-75CA-6FA7-203CD91FF5D9}"/>
                </a:ext>
              </a:extLst>
            </p:cNvPr>
            <p:cNvGrpSpPr/>
            <p:nvPr/>
          </p:nvGrpSpPr>
          <p:grpSpPr>
            <a:xfrm>
              <a:off x="2555063" y="2094455"/>
              <a:ext cx="8498840" cy="307777"/>
              <a:chOff x="2021840" y="2234523"/>
              <a:chExt cx="8498840" cy="30777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D26F8E-E4C0-8EA0-7D74-DED5EE9A364A}"/>
                  </a:ext>
                </a:extLst>
              </p:cNvPr>
              <p:cNvSpPr txBox="1"/>
              <p:nvPr/>
            </p:nvSpPr>
            <p:spPr>
              <a:xfrm>
                <a:off x="2021840" y="2234523"/>
                <a:ext cx="2117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b="1" dirty="0">
                    <a:solidFill>
                      <a:schemeClr val="bg1"/>
                    </a:solidFill>
                  </a:rPr>
                  <a:t>Fonte de Dados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9D6E0A-8193-15D1-9379-DE373B68C03F}"/>
                  </a:ext>
                </a:extLst>
              </p:cNvPr>
              <p:cNvSpPr txBox="1"/>
              <p:nvPr/>
            </p:nvSpPr>
            <p:spPr>
              <a:xfrm>
                <a:off x="5151120" y="2234523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Bronze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FE3012-6AD0-C894-7EDE-EDC31613FD19}"/>
                  </a:ext>
                </a:extLst>
              </p:cNvPr>
              <p:cNvSpPr txBox="1"/>
              <p:nvPr/>
            </p:nvSpPr>
            <p:spPr>
              <a:xfrm>
                <a:off x="7152640" y="2234523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Silver 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F158B0-3B91-844F-2B99-F4BC48EBC01D}"/>
                  </a:ext>
                </a:extLst>
              </p:cNvPr>
              <p:cNvSpPr txBox="1"/>
              <p:nvPr/>
            </p:nvSpPr>
            <p:spPr>
              <a:xfrm>
                <a:off x="9250680" y="2234523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Gold 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" name="Rectangle: Folded Corner 21">
              <a:extLst>
                <a:ext uri="{FF2B5EF4-FFF2-40B4-BE49-F238E27FC236}">
                  <a16:creationId xmlns:a16="http://schemas.microsoft.com/office/drawing/2014/main" id="{DDAF0F3A-21E3-34AC-BE14-372E142AC501}"/>
                </a:ext>
              </a:extLst>
            </p:cNvPr>
            <p:cNvSpPr/>
            <p:nvPr/>
          </p:nvSpPr>
          <p:spPr>
            <a:xfrm>
              <a:off x="3296564" y="2957370"/>
              <a:ext cx="518160" cy="645160"/>
            </a:xfrm>
            <a:prstGeom prst="foldedCorner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CSV</a:t>
              </a:r>
              <a:endParaRPr lang="en-US" sz="1400" dirty="0"/>
            </a:p>
          </p:txBody>
        </p:sp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8FD53171-4C52-0826-65DB-F93241764A92}"/>
                </a:ext>
              </a:extLst>
            </p:cNvPr>
            <p:cNvSpPr/>
            <p:nvPr/>
          </p:nvSpPr>
          <p:spPr>
            <a:xfrm>
              <a:off x="2698596" y="5159619"/>
              <a:ext cx="518160" cy="645160"/>
            </a:xfrm>
            <a:prstGeom prst="foldedCorner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CSV</a:t>
              </a:r>
              <a:endParaRPr 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996D02-74F4-B668-ED2E-02401634F341}"/>
                </a:ext>
              </a:extLst>
            </p:cNvPr>
            <p:cNvSpPr txBox="1"/>
            <p:nvPr/>
          </p:nvSpPr>
          <p:spPr>
            <a:xfrm>
              <a:off x="52951" y="3756747"/>
              <a:ext cx="3347407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</a:rPr>
                <a:t>Geração e Capacidade de Energia Elétrica 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EDE28-F115-D2FF-AAD0-8B82FD24F845}"/>
                </a:ext>
              </a:extLst>
            </p:cNvPr>
            <p:cNvSpPr txBox="1"/>
            <p:nvPr/>
          </p:nvSpPr>
          <p:spPr>
            <a:xfrm>
              <a:off x="35230" y="4843157"/>
              <a:ext cx="258675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pt-BR" sz="1600" dirty="0"/>
                <a:t>Estatísticas de Safra </a:t>
              </a:r>
              <a:endParaRPr lang="en-US" sz="16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D74A1-6136-B23B-1458-F8DDA81C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273" y="2894350"/>
              <a:ext cx="797571" cy="79757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BD47EF-9593-410A-F0FE-587CBC50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5372" y="4151786"/>
              <a:ext cx="768389" cy="5905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17FB4A-1880-3054-F24B-A0077AA5C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9638" y="4883759"/>
              <a:ext cx="768389" cy="59058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C35648-56EF-54AB-9BE9-72079B446374}"/>
                </a:ext>
              </a:extLst>
            </p:cNvPr>
            <p:cNvSpPr txBox="1"/>
            <p:nvPr/>
          </p:nvSpPr>
          <p:spPr>
            <a:xfrm>
              <a:off x="4374310" y="2639235"/>
              <a:ext cx="1422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Azure Data Factory 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99DB64A-16DB-FD16-C18C-BDFF9646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0772" y="2977915"/>
              <a:ext cx="615982" cy="64773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F0C578-3CC3-52BA-D4AB-1C399B65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109" y="4984057"/>
              <a:ext cx="841088" cy="784385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986A894-7F5D-7230-6A19-C73E8816E331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3814724" y="3279950"/>
              <a:ext cx="905549" cy="1318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9F81206-BC78-EA9B-1723-00983CB2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600" y="5238335"/>
              <a:ext cx="615982" cy="6477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1372B5-2455-0BED-BF56-20EA9EBC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4393" y="2952318"/>
              <a:ext cx="1197985" cy="70038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626AC52-1AF6-D94F-BF8E-5D7257D63415}"/>
                </a:ext>
              </a:extLst>
            </p:cNvPr>
            <p:cNvCxnSpPr>
              <a:cxnSpLocks/>
              <a:stCxn id="24" idx="3"/>
              <a:endCxn id="44" idx="1"/>
            </p:cNvCxnSpPr>
            <p:nvPr/>
          </p:nvCxnSpPr>
          <p:spPr>
            <a:xfrm flipV="1">
              <a:off x="3216756" y="5376250"/>
              <a:ext cx="512353" cy="10594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042C5C-20C2-7697-25AF-C207B2FA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0772" y="5142554"/>
              <a:ext cx="1447927" cy="750086"/>
            </a:xfrm>
            <a:prstGeom prst="rect">
              <a:avLst/>
            </a:prstGeom>
          </p:spPr>
        </p:pic>
        <p:sp>
          <p:nvSpPr>
            <p:cNvPr id="15" name="Dodecagon 14">
              <a:extLst>
                <a:ext uri="{FF2B5EF4-FFF2-40B4-BE49-F238E27FC236}">
                  <a16:creationId xmlns:a16="http://schemas.microsoft.com/office/drawing/2014/main" id="{5EA5E574-1B8C-674C-F728-2406F749B741}"/>
                </a:ext>
              </a:extLst>
            </p:cNvPr>
            <p:cNvSpPr/>
            <p:nvPr/>
          </p:nvSpPr>
          <p:spPr>
            <a:xfrm>
              <a:off x="4040464" y="3123050"/>
              <a:ext cx="422884" cy="397203"/>
            </a:xfrm>
            <a:prstGeom prst="dodecago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/>
                <a:t>1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E17A3C-80B6-A2A9-0C5C-5CC4F019DEF7}"/>
                </a:ext>
              </a:extLst>
            </p:cNvPr>
            <p:cNvSpPr txBox="1"/>
            <p:nvPr/>
          </p:nvSpPr>
          <p:spPr>
            <a:xfrm>
              <a:off x="5334542" y="4991886"/>
              <a:ext cx="2021840" cy="19543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bg1"/>
                  </a:solidFill>
                </a:rPr>
                <a:t>Notebook </a:t>
              </a:r>
              <a:r>
                <a:rPr lang="pt-BR" sz="1100" b="1" dirty="0">
                  <a:solidFill>
                    <a:schemeClr val="bg1"/>
                  </a:solidFill>
                </a:rPr>
                <a:t>MVP_Transformação Bronze para Silver</a:t>
              </a:r>
              <a:r>
                <a:rPr lang="pt-BR" sz="1100" dirty="0">
                  <a:solidFill>
                    <a:schemeClr val="bg1"/>
                  </a:solidFill>
                </a:rPr>
                <a:t>, principais transformações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nome dos paises padronizados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Tabelas são pivotadas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Informações das duas fontes são combinadas em uma única tabela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Notebook se encontra no slide 36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0CAD5A3-DF7C-8A85-0F02-3F3DE942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1180" y="4262116"/>
              <a:ext cx="797571" cy="797571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F2971C7-1F9C-B664-6946-A1A7B4299E49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4331087" y="4660902"/>
              <a:ext cx="360093" cy="48806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Folded Corner 48">
              <a:extLst>
                <a:ext uri="{FF2B5EF4-FFF2-40B4-BE49-F238E27FC236}">
                  <a16:creationId xmlns:a16="http://schemas.microsoft.com/office/drawing/2014/main" id="{F8A9B7AB-5EA3-082A-FB88-8769024B117D}"/>
                </a:ext>
              </a:extLst>
            </p:cNvPr>
            <p:cNvSpPr/>
            <p:nvPr/>
          </p:nvSpPr>
          <p:spPr>
            <a:xfrm>
              <a:off x="5547872" y="3566554"/>
              <a:ext cx="342887" cy="321624"/>
            </a:xfrm>
            <a:prstGeom prst="foldedCorne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Folded Corner 49">
              <a:extLst>
                <a:ext uri="{FF2B5EF4-FFF2-40B4-BE49-F238E27FC236}">
                  <a16:creationId xmlns:a16="http://schemas.microsoft.com/office/drawing/2014/main" id="{B22CB1D2-DC00-F16B-F046-97B8A35E834B}"/>
                </a:ext>
              </a:extLst>
            </p:cNvPr>
            <p:cNvSpPr/>
            <p:nvPr/>
          </p:nvSpPr>
          <p:spPr>
            <a:xfrm>
              <a:off x="5527000" y="4455770"/>
              <a:ext cx="342887" cy="321624"/>
            </a:xfrm>
            <a:prstGeom prst="foldedCorne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3D5BDD7E-496E-86DC-AC24-D72854AB1174}"/>
                </a:ext>
              </a:extLst>
            </p:cNvPr>
            <p:cNvCxnSpPr>
              <a:cxnSpLocks/>
              <a:stCxn id="49" idx="3"/>
              <a:endCxn id="30" idx="1"/>
            </p:cNvCxnSpPr>
            <p:nvPr/>
          </p:nvCxnSpPr>
          <p:spPr>
            <a:xfrm>
              <a:off x="5890759" y="3727366"/>
              <a:ext cx="1094613" cy="719710"/>
            </a:xfrm>
            <a:prstGeom prst="curved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242BAD6F-8CBC-151F-0A31-42570B7E1FBA}"/>
                </a:ext>
              </a:extLst>
            </p:cNvPr>
            <p:cNvCxnSpPr>
              <a:cxnSpLocks/>
              <a:stCxn id="50" idx="3"/>
              <a:endCxn id="30" idx="1"/>
            </p:cNvCxnSpPr>
            <p:nvPr/>
          </p:nvCxnSpPr>
          <p:spPr>
            <a:xfrm flipV="1">
              <a:off x="5869887" y="4447076"/>
              <a:ext cx="1115485" cy="169506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599503D-B05A-44DF-5F18-145D976B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6265" y="5114551"/>
              <a:ext cx="592861" cy="653891"/>
            </a:xfrm>
            <a:prstGeom prst="rect">
              <a:avLst/>
            </a:prstGeom>
          </p:spPr>
        </p:pic>
        <p:sp>
          <p:nvSpPr>
            <p:cNvPr id="64" name="Dodecagon 63">
              <a:extLst>
                <a:ext uri="{FF2B5EF4-FFF2-40B4-BE49-F238E27FC236}">
                  <a16:creationId xmlns:a16="http://schemas.microsoft.com/office/drawing/2014/main" id="{363BDFAD-E85D-BC3E-9430-CEFB43E68A72}"/>
                </a:ext>
              </a:extLst>
            </p:cNvPr>
            <p:cNvSpPr/>
            <p:nvPr/>
          </p:nvSpPr>
          <p:spPr>
            <a:xfrm>
              <a:off x="6372048" y="4246691"/>
              <a:ext cx="422884" cy="397203"/>
            </a:xfrm>
            <a:prstGeom prst="dodecag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  <a:endParaRPr lang="en-US" dirty="0"/>
            </a:p>
          </p:txBody>
        </p: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2553B0DF-2766-6B3C-4074-D150568A247C}"/>
                </a:ext>
              </a:extLst>
            </p:cNvPr>
            <p:cNvCxnSpPr>
              <a:cxnSpLocks/>
              <a:stCxn id="30" idx="3"/>
              <a:endCxn id="61" idx="0"/>
            </p:cNvCxnSpPr>
            <p:nvPr/>
          </p:nvCxnSpPr>
          <p:spPr>
            <a:xfrm>
              <a:off x="7753761" y="4447076"/>
              <a:ext cx="328935" cy="667475"/>
            </a:xfrm>
            <a:prstGeom prst="curvedConnector2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BA0DF56-FE17-2424-CF59-921A51C80EF6}"/>
                </a:ext>
              </a:extLst>
            </p:cNvPr>
            <p:cNvSpPr txBox="1"/>
            <p:nvPr/>
          </p:nvSpPr>
          <p:spPr>
            <a:xfrm>
              <a:off x="127000" y="6091597"/>
              <a:ext cx="50578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Objetivo do </a:t>
              </a:r>
              <a:r>
                <a:rPr lang="pt-BR" sz="1400" b="1" dirty="0">
                  <a:solidFill>
                    <a:schemeClr val="bg1"/>
                  </a:solidFill>
                </a:rPr>
                <a:t>extrator 0 </a:t>
              </a:r>
              <a:r>
                <a:rPr lang="pt-BR" sz="1400" dirty="0">
                  <a:solidFill>
                    <a:schemeClr val="bg1"/>
                  </a:solidFill>
                </a:rPr>
                <a:t>(zero) é  carregar os dados de safra em uma base de dados SQL Server. Com isto funcionalidades do Azure Data Factory ( conectores e/ou extratores) são explorados.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25B3EF-A76C-131C-75D6-1AC3E233D224}"/>
                </a:ext>
              </a:extLst>
            </p:cNvPr>
            <p:cNvSpPr txBox="1"/>
            <p:nvPr/>
          </p:nvSpPr>
          <p:spPr>
            <a:xfrm>
              <a:off x="10729723" y="2156306"/>
              <a:ext cx="1462278" cy="938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pt-BR" sz="1100" dirty="0">
                <a:solidFill>
                  <a:schemeClr val="bg1"/>
                </a:solidFill>
              </a:endParaRPr>
            </a:p>
            <a:p>
              <a:r>
                <a:rPr lang="pt-BR" sz="1100" dirty="0">
                  <a:solidFill>
                    <a:schemeClr val="bg1"/>
                  </a:solidFill>
                </a:rPr>
                <a:t>Notebook </a:t>
              </a:r>
              <a:r>
                <a:rPr lang="pt-BR" sz="1100" b="1" dirty="0">
                  <a:solidFill>
                    <a:schemeClr val="bg1"/>
                  </a:solidFill>
                </a:rPr>
                <a:t>MVP_Análise dos Dados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81" name="Graphic 80" descr="Research with solid fill">
              <a:extLst>
                <a:ext uri="{FF2B5EF4-FFF2-40B4-BE49-F238E27FC236}">
                  <a16:creationId xmlns:a16="http://schemas.microsoft.com/office/drawing/2014/main" id="{454A340E-4957-79E4-0949-A82FBA9D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70145" y="2987968"/>
              <a:ext cx="1104188" cy="1104188"/>
            </a:xfrm>
            <a:prstGeom prst="rect">
              <a:avLst/>
            </a:prstGeom>
          </p:spPr>
        </p:pic>
        <p:sp>
          <p:nvSpPr>
            <p:cNvPr id="6" name="Dodecagon 5">
              <a:extLst>
                <a:ext uri="{FF2B5EF4-FFF2-40B4-BE49-F238E27FC236}">
                  <a16:creationId xmlns:a16="http://schemas.microsoft.com/office/drawing/2014/main" id="{4DEB7FBD-32F8-B860-969B-C7D4FF3E79B2}"/>
                </a:ext>
              </a:extLst>
            </p:cNvPr>
            <p:cNvSpPr/>
            <p:nvPr/>
          </p:nvSpPr>
          <p:spPr>
            <a:xfrm>
              <a:off x="11248638" y="2904578"/>
              <a:ext cx="422884" cy="397203"/>
            </a:xfrm>
            <a:prstGeom prst="dodecagon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5</a:t>
              </a:r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8E1197-138C-6C07-E0B3-F1F3AB5F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32534" y="485214"/>
              <a:ext cx="6519481" cy="115163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  <a:bevelB w="165100" prst="coolSlant"/>
            </a:sp3d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DEC195-8F74-5B78-ABBE-649891B1EA33}"/>
                </a:ext>
              </a:extLst>
            </p:cNvPr>
            <p:cNvSpPr txBox="1"/>
            <p:nvPr/>
          </p:nvSpPr>
          <p:spPr>
            <a:xfrm>
              <a:off x="7369566" y="5785189"/>
              <a:ext cx="193953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Arquivo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transformado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b="1" dirty="0" err="1">
                  <a:solidFill>
                    <a:schemeClr val="bg1"/>
                  </a:solidFill>
                </a:rPr>
                <a:t>Alimento_Energia</a:t>
              </a:r>
              <a:r>
                <a:rPr 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formato</a:t>
              </a:r>
              <a:r>
                <a:rPr lang="en-US" sz="1200" dirty="0">
                  <a:solidFill>
                    <a:schemeClr val="bg1"/>
                  </a:solidFill>
                </a:rPr>
                <a:t> Parquet </a:t>
              </a:r>
              <a:r>
                <a:rPr lang="en-US" sz="1200" dirty="0" err="1">
                  <a:solidFill>
                    <a:schemeClr val="bg1"/>
                  </a:solidFill>
                </a:rPr>
                <a:t>armazenado</a:t>
              </a:r>
              <a:r>
                <a:rPr lang="en-US" sz="1200" dirty="0">
                  <a:solidFill>
                    <a:schemeClr val="bg1"/>
                  </a:solidFill>
                </a:rPr>
                <a:t> no container Silver  </a:t>
              </a:r>
              <a:r>
                <a:rPr lang="en-US" sz="1200" baseline="30000" dirty="0">
                  <a:solidFill>
                    <a:schemeClr val="bg1"/>
                  </a:solidFill>
                </a:rPr>
                <a:t>(</a:t>
              </a:r>
              <a:r>
                <a:rPr lang="en-US" sz="1200" baseline="30000" dirty="0" err="1">
                  <a:solidFill>
                    <a:schemeClr val="bg1"/>
                  </a:solidFill>
                </a:rPr>
                <a:t>detalhes</a:t>
              </a:r>
              <a:r>
                <a:rPr lang="en-US" sz="1200" baseline="30000" dirty="0">
                  <a:solidFill>
                    <a:schemeClr val="bg1"/>
                  </a:solidFill>
                </a:rPr>
                <a:t> slide 11) </a:t>
              </a:r>
            </a:p>
          </p:txBody>
        </p: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405081F9-10F1-EEB2-B068-47F8435DF86E}"/>
                </a:ext>
              </a:extLst>
            </p:cNvPr>
            <p:cNvCxnSpPr>
              <a:cxnSpLocks/>
              <a:stCxn id="61" idx="3"/>
              <a:endCxn id="32" idx="1"/>
            </p:cNvCxnSpPr>
            <p:nvPr/>
          </p:nvCxnSpPr>
          <p:spPr>
            <a:xfrm flipV="1">
              <a:off x="8379126" y="5179049"/>
              <a:ext cx="600512" cy="262448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Dodecagon 71">
              <a:extLst>
                <a:ext uri="{FF2B5EF4-FFF2-40B4-BE49-F238E27FC236}">
                  <a16:creationId xmlns:a16="http://schemas.microsoft.com/office/drawing/2014/main" id="{775EEE0F-A76F-B844-303F-3A50AC17094A}"/>
                </a:ext>
              </a:extLst>
            </p:cNvPr>
            <p:cNvSpPr/>
            <p:nvPr/>
          </p:nvSpPr>
          <p:spPr>
            <a:xfrm>
              <a:off x="8602128" y="4594715"/>
              <a:ext cx="422884" cy="397203"/>
            </a:xfrm>
            <a:prstGeom prst="dodecag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4</a:t>
              </a:r>
              <a:endParaRPr lang="en-US" dirty="0"/>
            </a:p>
          </p:txBody>
        </p:sp>
        <p:sp>
          <p:nvSpPr>
            <p:cNvPr id="48" name="Dodecagon 47">
              <a:extLst>
                <a:ext uri="{FF2B5EF4-FFF2-40B4-BE49-F238E27FC236}">
                  <a16:creationId xmlns:a16="http://schemas.microsoft.com/office/drawing/2014/main" id="{C05A4C56-5843-7DFC-BEE3-0447B434906E}"/>
                </a:ext>
              </a:extLst>
            </p:cNvPr>
            <p:cNvSpPr/>
            <p:nvPr/>
          </p:nvSpPr>
          <p:spPr>
            <a:xfrm>
              <a:off x="3998732" y="4611389"/>
              <a:ext cx="422884" cy="397203"/>
            </a:xfrm>
            <a:prstGeom prst="dodecago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</a:t>
              </a:r>
              <a:endParaRPr lang="en-US" dirty="0"/>
            </a:p>
          </p:txBody>
        </p:sp>
        <p:sp>
          <p:nvSpPr>
            <p:cNvPr id="51" name="Star: 4 Points 50">
              <a:extLst>
                <a:ext uri="{FF2B5EF4-FFF2-40B4-BE49-F238E27FC236}">
                  <a16:creationId xmlns:a16="http://schemas.microsoft.com/office/drawing/2014/main" id="{1BB7DF6D-29CC-EF7D-729B-6F4865108F39}"/>
                </a:ext>
              </a:extLst>
            </p:cNvPr>
            <p:cNvSpPr/>
            <p:nvPr/>
          </p:nvSpPr>
          <p:spPr>
            <a:xfrm>
              <a:off x="3159788" y="5573717"/>
              <a:ext cx="546425" cy="523756"/>
            </a:xfrm>
            <a:prstGeom prst="star4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odecagon 6">
              <a:extLst>
                <a:ext uri="{FF2B5EF4-FFF2-40B4-BE49-F238E27FC236}">
                  <a16:creationId xmlns:a16="http://schemas.microsoft.com/office/drawing/2014/main" id="{C080DE01-098E-EE2F-AD86-2CFE8BBEC9BE}"/>
                </a:ext>
              </a:extLst>
            </p:cNvPr>
            <p:cNvSpPr/>
            <p:nvPr/>
          </p:nvSpPr>
          <p:spPr>
            <a:xfrm>
              <a:off x="3234817" y="4861388"/>
              <a:ext cx="422884" cy="397203"/>
            </a:xfrm>
            <a:prstGeom prst="dodecagon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825579-263E-7FA2-252E-936E3A947F1B}"/>
                </a:ext>
              </a:extLst>
            </p:cNvPr>
            <p:cNvSpPr txBox="1"/>
            <p:nvPr/>
          </p:nvSpPr>
          <p:spPr>
            <a:xfrm>
              <a:off x="8363500" y="3011043"/>
              <a:ext cx="2104531" cy="16158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pt-BR" sz="1100" dirty="0">
                <a:solidFill>
                  <a:schemeClr val="bg1"/>
                </a:solidFill>
              </a:endParaRPr>
            </a:p>
            <a:p>
              <a:r>
                <a:rPr lang="pt-BR" sz="1100" dirty="0">
                  <a:solidFill>
                    <a:schemeClr val="bg1"/>
                  </a:solidFill>
                </a:rPr>
                <a:t>Notebook </a:t>
              </a:r>
              <a:r>
                <a:rPr lang="pt-BR" sz="1100" b="1" dirty="0">
                  <a:solidFill>
                    <a:schemeClr val="bg1"/>
                  </a:solidFill>
                </a:rPr>
                <a:t>MVP_Transformação Silver para Gold</a:t>
              </a:r>
              <a:r>
                <a:rPr lang="pt-BR" sz="1100" dirty="0">
                  <a:solidFill>
                    <a:schemeClr val="bg1"/>
                  </a:solidFill>
                </a:rPr>
                <a:t>, principal transformação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Modelo estrela criado (tabelas dimensões e fato)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bg1"/>
                  </a:solidFill>
                </a:rPr>
                <a:t>Notebook se encontra no slide 36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1E2BD0-3029-800B-E71F-7F4F9DCD44D5}"/>
                </a:ext>
              </a:extLst>
            </p:cNvPr>
            <p:cNvGrpSpPr/>
            <p:nvPr/>
          </p:nvGrpSpPr>
          <p:grpSpPr>
            <a:xfrm>
              <a:off x="9752977" y="4722122"/>
              <a:ext cx="1337796" cy="398786"/>
              <a:chOff x="9428192" y="4262116"/>
              <a:chExt cx="1337796" cy="398786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2AA70B-03E4-ACE8-37DD-0ED6F2C2F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8192" y="4262116"/>
                <a:ext cx="316612" cy="398786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6E6413-1C7E-BE0B-9AD7-2E3355435044}"/>
                  </a:ext>
                </a:extLst>
              </p:cNvPr>
              <p:cNvSpPr txBox="1"/>
              <p:nvPr/>
            </p:nvSpPr>
            <p:spPr>
              <a:xfrm>
                <a:off x="9743826" y="4323010"/>
                <a:ext cx="1022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Dim_country 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44535D6-E5BD-0D5C-5417-DA91FB87204A}"/>
                </a:ext>
              </a:extLst>
            </p:cNvPr>
            <p:cNvGrpSpPr/>
            <p:nvPr/>
          </p:nvGrpSpPr>
          <p:grpSpPr>
            <a:xfrm>
              <a:off x="9760110" y="5276710"/>
              <a:ext cx="1314799" cy="398786"/>
              <a:chOff x="9435325" y="4816704"/>
              <a:chExt cx="1314799" cy="398786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538425A2-D005-0CDD-EABE-C262223B1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5325" y="4816704"/>
                <a:ext cx="316612" cy="398786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80C1F33-4D28-A851-56A2-64C2FF30B5BB}"/>
                  </a:ext>
                </a:extLst>
              </p:cNvPr>
              <p:cNvSpPr txBox="1"/>
              <p:nvPr/>
            </p:nvSpPr>
            <p:spPr>
              <a:xfrm>
                <a:off x="9727962" y="4877598"/>
                <a:ext cx="1022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Dim_year 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5C9E144-1AEB-7008-F291-1F621757CCBA}"/>
                </a:ext>
              </a:extLst>
            </p:cNvPr>
            <p:cNvGrpSpPr/>
            <p:nvPr/>
          </p:nvGrpSpPr>
          <p:grpSpPr>
            <a:xfrm>
              <a:off x="9750044" y="5865999"/>
              <a:ext cx="1274012" cy="398786"/>
              <a:chOff x="9425259" y="5405993"/>
              <a:chExt cx="1274012" cy="3987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9728810-DAED-A045-E2AA-4EA2710B8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5259" y="5405993"/>
                <a:ext cx="316612" cy="39878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BBB1421-8998-BFD6-5264-BB72047E358C}"/>
                  </a:ext>
                </a:extLst>
              </p:cNvPr>
              <p:cNvSpPr txBox="1"/>
              <p:nvPr/>
            </p:nvSpPr>
            <p:spPr>
              <a:xfrm>
                <a:off x="9677109" y="5466887"/>
                <a:ext cx="1022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</a:rPr>
                  <a:t>fact_table 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BE8F1F-E22F-974B-098D-78D248DED838}"/>
                </a:ext>
              </a:extLst>
            </p:cNvPr>
            <p:cNvSpPr txBox="1"/>
            <p:nvPr/>
          </p:nvSpPr>
          <p:spPr>
            <a:xfrm>
              <a:off x="11039133" y="5658694"/>
              <a:ext cx="14511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Conjunto de </a:t>
              </a:r>
              <a:r>
                <a:rPr lang="en-US" sz="1200" dirty="0" err="1">
                  <a:solidFill>
                    <a:schemeClr val="bg1"/>
                  </a:solidFill>
                </a:rPr>
                <a:t>arquivos</a:t>
              </a:r>
              <a:r>
                <a:rPr lang="en-US" sz="1200" dirty="0">
                  <a:solidFill>
                    <a:schemeClr val="bg1"/>
                  </a:solidFill>
                </a:rPr>
                <a:t> do </a:t>
              </a:r>
              <a:r>
                <a:rPr lang="en-US" sz="1200" dirty="0" err="1">
                  <a:solidFill>
                    <a:schemeClr val="bg1"/>
                  </a:solidFill>
                </a:rPr>
                <a:t>esquema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estrela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70" name="Right Brace 69">
              <a:extLst>
                <a:ext uri="{FF2B5EF4-FFF2-40B4-BE49-F238E27FC236}">
                  <a16:creationId xmlns:a16="http://schemas.microsoft.com/office/drawing/2014/main" id="{64CD04FC-68AA-1D38-BE60-780D53BA0EAC}"/>
                </a:ext>
              </a:extLst>
            </p:cNvPr>
            <p:cNvSpPr/>
            <p:nvPr/>
          </p:nvSpPr>
          <p:spPr>
            <a:xfrm>
              <a:off x="10803154" y="4721406"/>
              <a:ext cx="486027" cy="146325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4B4E512-51BD-97B2-0567-FF2902E1DD4A}"/>
                </a:ext>
              </a:extLst>
            </p:cNvPr>
            <p:cNvGrpSpPr/>
            <p:nvPr/>
          </p:nvGrpSpPr>
          <p:grpSpPr>
            <a:xfrm>
              <a:off x="10698953" y="3957513"/>
              <a:ext cx="1340911" cy="675336"/>
              <a:chOff x="9603381" y="6017340"/>
              <a:chExt cx="1520414" cy="86741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682A0240-1CFC-2FA4-3C50-EF555BB0B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03381" y="6017340"/>
                <a:ext cx="919594" cy="842502"/>
              </a:xfrm>
              <a:prstGeom prst="rect">
                <a:avLst/>
              </a:prstGeom>
            </p:spPr>
          </p:pic>
          <p:pic>
            <p:nvPicPr>
              <p:cNvPr id="73" name="Graphic 72" descr="Table outline">
                <a:extLst>
                  <a:ext uri="{FF2B5EF4-FFF2-40B4-BE49-F238E27FC236}">
                    <a16:creationId xmlns:a16="http://schemas.microsoft.com/office/drawing/2014/main" id="{5EE48C4A-CB6F-6755-A08A-81220A696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288494" y="6049449"/>
                <a:ext cx="835301" cy="835301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9DAC32-7C18-3A4B-FD89-3ACC945F47A2}"/>
                </a:ext>
              </a:extLst>
            </p:cNvPr>
            <p:cNvSpPr txBox="1"/>
            <p:nvPr/>
          </p:nvSpPr>
          <p:spPr>
            <a:xfrm>
              <a:off x="10796130" y="4249485"/>
              <a:ext cx="1367134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pt-BR" sz="1100" dirty="0">
                <a:solidFill>
                  <a:schemeClr val="bg1"/>
                </a:solidFill>
              </a:endParaRPr>
            </a:p>
            <a:p>
              <a:r>
                <a:rPr lang="pt-BR" sz="1100" b="1" dirty="0">
                  <a:solidFill>
                    <a:schemeClr val="bg1"/>
                  </a:solidFill>
                </a:rPr>
                <a:t>Data Warehouse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3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A6EF85-E0A0-7CD9-B015-DEDCD6CE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34" y="2180892"/>
            <a:ext cx="10497263" cy="46771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8BF88F-52AD-587F-4DF5-84C8E4F4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pt-BR" sz="4000" dirty="0"/>
              <a:t>Azure – Data Factory - Pipeline</a:t>
            </a:r>
            <a:endParaRPr lang="en-US" sz="4000" dirty="0"/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171E60C7-6EBB-0400-A8F1-31B78EDF7B8B}"/>
              </a:ext>
            </a:extLst>
          </p:cNvPr>
          <p:cNvSpPr/>
          <p:nvPr/>
        </p:nvSpPr>
        <p:spPr>
          <a:xfrm>
            <a:off x="7816802" y="2940664"/>
            <a:ext cx="422884" cy="397203"/>
          </a:xfrm>
          <a:prstGeom prst="dodec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  <a:endParaRPr lang="en-US" dirty="0"/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016053AA-DC53-085B-57D2-D4A910AD371E}"/>
              </a:ext>
            </a:extLst>
          </p:cNvPr>
          <p:cNvSpPr/>
          <p:nvPr/>
        </p:nvSpPr>
        <p:spPr>
          <a:xfrm>
            <a:off x="9055901" y="3815962"/>
            <a:ext cx="422884" cy="397203"/>
          </a:xfrm>
          <a:prstGeom prst="dodecag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  <a:endParaRPr lang="en-US" dirty="0"/>
          </a:p>
        </p:txBody>
      </p:sp>
      <p:sp>
        <p:nvSpPr>
          <p:cNvPr id="8" name="Dodecagon 7">
            <a:extLst>
              <a:ext uri="{FF2B5EF4-FFF2-40B4-BE49-F238E27FC236}">
                <a16:creationId xmlns:a16="http://schemas.microsoft.com/office/drawing/2014/main" id="{37068C9C-129B-E169-BC75-D29A19CD270A}"/>
              </a:ext>
            </a:extLst>
          </p:cNvPr>
          <p:cNvSpPr/>
          <p:nvPr/>
        </p:nvSpPr>
        <p:spPr>
          <a:xfrm>
            <a:off x="7816802" y="4047627"/>
            <a:ext cx="422884" cy="397203"/>
          </a:xfrm>
          <a:prstGeom prst="dodec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  <a:endParaRPr lang="en-US" dirty="0"/>
          </a:p>
        </p:txBody>
      </p:sp>
      <p:sp>
        <p:nvSpPr>
          <p:cNvPr id="9" name="Dodecagon 8">
            <a:extLst>
              <a:ext uri="{FF2B5EF4-FFF2-40B4-BE49-F238E27FC236}">
                <a16:creationId xmlns:a16="http://schemas.microsoft.com/office/drawing/2014/main" id="{0933A7E0-FAB9-A1C3-F404-A0C9921A6766}"/>
              </a:ext>
            </a:extLst>
          </p:cNvPr>
          <p:cNvSpPr/>
          <p:nvPr/>
        </p:nvSpPr>
        <p:spPr>
          <a:xfrm>
            <a:off x="10506442" y="3718932"/>
            <a:ext cx="422884" cy="397203"/>
          </a:xfrm>
          <a:prstGeom prst="dodecag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  <a:endParaRPr lang="en-US" dirty="0"/>
          </a:p>
        </p:txBody>
      </p:sp>
      <p:sp>
        <p:nvSpPr>
          <p:cNvPr id="11" name="Dodecagon 10">
            <a:extLst>
              <a:ext uri="{FF2B5EF4-FFF2-40B4-BE49-F238E27FC236}">
                <a16:creationId xmlns:a16="http://schemas.microsoft.com/office/drawing/2014/main" id="{3D1F1B97-9CAD-C71E-CBF3-9944585B1BF3}"/>
              </a:ext>
            </a:extLst>
          </p:cNvPr>
          <p:cNvSpPr/>
          <p:nvPr/>
        </p:nvSpPr>
        <p:spPr>
          <a:xfrm>
            <a:off x="5738958" y="3650424"/>
            <a:ext cx="422884" cy="397203"/>
          </a:xfrm>
          <a:prstGeom prst="dodec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5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BD7C-A42F-4DF8-E54E-A7B9ED2C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85" y="88925"/>
            <a:ext cx="9778365" cy="1494596"/>
          </a:xfrm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</a:rPr>
              <a:t>Arquivo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Alimento_Energia</a:t>
            </a:r>
            <a:r>
              <a:rPr lang="en-US" sz="3200" dirty="0">
                <a:solidFill>
                  <a:schemeClr val="bg1"/>
                </a:solidFill>
              </a:rPr>
              <a:t> –</a:t>
            </a:r>
            <a:r>
              <a:rPr lang="en-US" sz="3200" dirty="0"/>
              <a:t>campos ou </a:t>
            </a:r>
            <a:r>
              <a:rPr lang="en-US" sz="3200" dirty="0" err="1"/>
              <a:t>informações</a:t>
            </a:r>
            <a:r>
              <a:rPr lang="en-US" sz="3200" dirty="0"/>
              <a:t> </a:t>
            </a:r>
            <a:r>
              <a:rPr lang="en-US" sz="3200" dirty="0" err="1"/>
              <a:t>consolidadas</a:t>
            </a:r>
            <a:r>
              <a:rPr lang="en-US" sz="3200" dirty="0"/>
              <a:t> dos datasets de </a:t>
            </a:r>
            <a:r>
              <a:rPr lang="en-US" sz="3200" dirty="0" err="1"/>
              <a:t>origem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9BCB15-F37E-16F8-B757-68046DC25AF0}"/>
              </a:ext>
            </a:extLst>
          </p:cNvPr>
          <p:cNvGrpSpPr/>
          <p:nvPr/>
        </p:nvGrpSpPr>
        <p:grpSpPr>
          <a:xfrm>
            <a:off x="0" y="1506096"/>
            <a:ext cx="11995411" cy="5262979"/>
            <a:chOff x="0" y="1981076"/>
            <a:chExt cx="11995411" cy="5262979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F5CDDB-7FA2-EE75-110D-2A790E646D45}"/>
                </a:ext>
              </a:extLst>
            </p:cNvPr>
            <p:cNvSpPr txBox="1"/>
            <p:nvPr/>
          </p:nvSpPr>
          <p:spPr>
            <a:xfrm>
              <a:off x="0" y="1981076"/>
              <a:ext cx="3200640" cy="501675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[('Country', 'string'),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('Year', 'string'),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('Bioenergy Electricity Generation',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('Bioenergy Electricity Installed Capacity',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('Fossil fuels Electricity Generation',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('Fossil fuels Electricity Installed Capacity',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('Hydropower (excl. Pumped Storage) Electricity Generation',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('Hydropower (excl. Pumped Storage) Electricity Installed Capacity',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('Solar energy Electricity Generation',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('Solar energy Electricity Installed Capacity',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('Wind energy Electricity Generation',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('Wind energy Electricity Installed Capacity',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('Agave </a:t>
              </a:r>
              <a:r>
                <a:rPr lang="en-US" sz="800" dirty="0" err="1">
                  <a:solidFill>
                    <a:schemeClr val="bg1"/>
                  </a:solidFill>
                </a:rPr>
                <a:t>fibres</a:t>
              </a:r>
              <a:r>
                <a:rPr lang="en-US" sz="800" dirty="0">
                  <a:solidFill>
                    <a:schemeClr val="bg1"/>
                  </a:solidFill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('Almonds,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('Anise, badian, fennel, coriander',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('Apples',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('Apricots',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('Areca nuts',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('Artichokes',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('Asparagus',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('Avocados',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('Bambara beans',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('Bananas',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('Barley',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Bastfibres</a:t>
              </a:r>
              <a:r>
                <a:rPr lang="en-US" sz="800" dirty="0">
                  <a:solidFill>
                    <a:schemeClr val="bg1"/>
                  </a:solidFill>
                </a:rPr>
                <a:t>, other',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('Beans,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('Beans,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('Berries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('Blueberries',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('Brazil nuts,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('Broad beans, horse beans,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('Buckwheat',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('Cabbages and other brassicas',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('Canary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('Carobs',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('Carrots and turnips', 'double'),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1F7144-41AD-4BE2-92FD-6B29666C6217}"/>
                </a:ext>
              </a:extLst>
            </p:cNvPr>
            <p:cNvSpPr txBox="1"/>
            <p:nvPr/>
          </p:nvSpPr>
          <p:spPr>
            <a:xfrm>
              <a:off x="3147456" y="1981076"/>
              <a:ext cx="1909613" cy="526297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('Cashew nuts,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Cashewapple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('Cassava',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('Cassava leaves',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('Castor oil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('Cauliflowers and broccoli',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('Cereals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('Cereals, Total',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('Cherries',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('Cherries, sour',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('Chestnut',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('Chick peas',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('Chicory roots',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Chillies</a:t>
              </a:r>
              <a:r>
                <a:rPr lang="en-US" sz="800" dirty="0">
                  <a:solidFill>
                    <a:schemeClr val="bg1"/>
                  </a:solidFill>
                </a:rPr>
                <a:t> and peppers,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Chillies</a:t>
              </a:r>
              <a:r>
                <a:rPr lang="en-US" sz="800" dirty="0">
                  <a:solidFill>
                    <a:schemeClr val="bg1"/>
                  </a:solidFill>
                </a:rPr>
                <a:t> and peppers,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('Cinnamon (</a:t>
              </a:r>
              <a:r>
                <a:rPr lang="en-US" sz="800" dirty="0" err="1">
                  <a:solidFill>
                    <a:schemeClr val="bg1"/>
                  </a:solidFill>
                </a:rPr>
                <a:t>cannella</a:t>
              </a:r>
              <a:r>
                <a:rPr lang="en-US" sz="800" dirty="0">
                  <a:solidFill>
                    <a:schemeClr val="bg1"/>
                  </a:solidFill>
                </a:rPr>
                <a:t>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('Citrus Fruit, Total',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('Cloves',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('Cocoa, beans',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('Coconuts',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('Coffee,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('Coir',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('Cow peas,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('Cranberries',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('Cucumbers and gherkins',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('Currants',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('Dates',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('Eggplants (</a:t>
              </a:r>
              <a:r>
                <a:rPr lang="en-US" sz="800" dirty="0" err="1">
                  <a:solidFill>
                    <a:schemeClr val="bg1"/>
                  </a:solidFill>
                </a:rPr>
                <a:t>aubergines</a:t>
              </a:r>
              <a:r>
                <a:rPr lang="en-US" sz="800" dirty="0">
                  <a:solidFill>
                    <a:schemeClr val="bg1"/>
                  </a:solidFill>
                </a:rPr>
                <a:t>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Fibre</a:t>
              </a:r>
              <a:r>
                <a:rPr lang="en-US" sz="800" dirty="0">
                  <a:solidFill>
                    <a:schemeClr val="bg1"/>
                  </a:solidFill>
                </a:rPr>
                <a:t> Crops Primary',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Fibre</a:t>
              </a:r>
              <a:r>
                <a:rPr lang="en-US" sz="800" dirty="0">
                  <a:solidFill>
                    <a:schemeClr val="bg1"/>
                  </a:solidFill>
                </a:rPr>
                <a:t> crops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('Figs',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('Flax </a:t>
              </a:r>
              <a:r>
                <a:rPr lang="en-US" sz="800" dirty="0" err="1">
                  <a:solidFill>
                    <a:schemeClr val="bg1"/>
                  </a:solidFill>
                </a:rPr>
                <a:t>fibre</a:t>
              </a:r>
              <a:r>
                <a:rPr lang="en-US" sz="800" dirty="0">
                  <a:solidFill>
                    <a:schemeClr val="bg1"/>
                  </a:solidFill>
                </a:rPr>
                <a:t> and tow',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Fonio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 Primary',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('Fruit, citrus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('Fruit, fresh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('Fruit, pome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('Fruit, stone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C25E90-E0C8-AF73-185E-D2E8629070AB}"/>
                </a:ext>
              </a:extLst>
            </p:cNvPr>
            <p:cNvSpPr txBox="1"/>
            <p:nvPr/>
          </p:nvSpPr>
          <p:spPr>
            <a:xfrm>
              <a:off x="4974285" y="1981076"/>
              <a:ext cx="2452971" cy="47712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('Fruit, tropical fresh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('Garlic',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('Ginger',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('Gooseberries',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('Grain, mixed',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('Grapefruit (inc. pomelos)',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('Grapes',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('Groundnuts,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('Hazelnuts,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('Hemp tow waste',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('Hempseed',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('Hops',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('Jojoba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('Jute',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('Kapok fruit',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('Karite nuts (</a:t>
              </a:r>
              <a:r>
                <a:rPr lang="en-US" sz="800" dirty="0" err="1">
                  <a:solidFill>
                    <a:schemeClr val="bg1"/>
                  </a:solidFill>
                </a:rPr>
                <a:t>sheanuts</a:t>
              </a:r>
              <a:r>
                <a:rPr lang="en-US" sz="800" dirty="0">
                  <a:solidFill>
                    <a:schemeClr val="bg1"/>
                  </a:solidFill>
                </a:rPr>
                <a:t>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('Kiwi fruit',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('Kola nuts',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('Leeks, other alliaceous vegetables',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('Lemons and limes',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('Lentils',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('Lettuce and chicory',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('Linseed',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('Lupins',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('Maize',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('Maize,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('Mangoes, mangosteens, guavas',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('Manila </a:t>
              </a:r>
              <a:r>
                <a:rPr lang="en-US" sz="800" dirty="0" err="1">
                  <a:solidFill>
                    <a:schemeClr val="bg1"/>
                  </a:solidFill>
                </a:rPr>
                <a:t>fibre</a:t>
              </a:r>
              <a:r>
                <a:rPr lang="en-US" sz="800" dirty="0">
                  <a:solidFill>
                    <a:schemeClr val="bg1"/>
                  </a:solidFill>
                </a:rPr>
                <a:t> (abaca)',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('Maté',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('Melons, other (</a:t>
              </a:r>
              <a:r>
                <a:rPr lang="en-US" sz="800" dirty="0" err="1">
                  <a:solidFill>
                    <a:schemeClr val="bg1"/>
                  </a:solidFill>
                </a:rPr>
                <a:t>inc.cantaloupes</a:t>
              </a:r>
              <a:r>
                <a:rPr lang="en-US" sz="800" dirty="0">
                  <a:solidFill>
                    <a:schemeClr val="bg1"/>
                  </a:solidFill>
                </a:rPr>
                <a:t>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Melonseed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('Millet',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('Mushrooms and truffles',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('Mustard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('Nutmeg, mace and cardamoms',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('Nuts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('Oats',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('Oil palm fruit', 'double'),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024413-3A48-ED62-9E91-2252402E2773}"/>
                </a:ext>
              </a:extLst>
            </p:cNvPr>
            <p:cNvSpPr txBox="1"/>
            <p:nvPr/>
          </p:nvSpPr>
          <p:spPr>
            <a:xfrm>
              <a:off x="7217714" y="1981076"/>
              <a:ext cx="2800636" cy="489364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 ('</a:t>
              </a:r>
              <a:r>
                <a:rPr lang="en-US" sz="800" dirty="0" err="1">
                  <a:solidFill>
                    <a:schemeClr val="bg1"/>
                  </a:solidFill>
                </a:rPr>
                <a:t>Oilcrops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Oilcrops</a:t>
              </a:r>
              <a:r>
                <a:rPr lang="en-US" sz="800" dirty="0">
                  <a:solidFill>
                    <a:schemeClr val="bg1"/>
                  </a:solidFill>
                </a:rPr>
                <a:t>, Cake Equivalent',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Oilcrops</a:t>
              </a:r>
              <a:r>
                <a:rPr lang="en-US" sz="800" dirty="0">
                  <a:solidFill>
                    <a:schemeClr val="bg1"/>
                  </a:solidFill>
                </a:rPr>
                <a:t>, Oil Equivalent',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('Oilseeds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('Okra',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('Olives',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('Onions,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('Onions, shallots,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('Oranges',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('Papayas',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('Peaches and nectarines',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('Pears',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('Peas, dry',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('Peas, green',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('Pepper (piper spp.)',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('Peppermint',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('Persimmons',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('Pigeon peas',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('Pineapples',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('Pistachios',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('Plantains and others',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('Plums and sloes',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('Poppy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('Potatoes',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('Pulses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('Pulses, Total',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('Pumpkins, squash and gourds',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('Pyrethrum, dried',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('Quinces',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('Quinoa',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('Ramie',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('Rapeseed',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('Raspberries',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('Rice, paddy',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('Rice, paddy (rice milled equivalent)',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('Roots and Tubers, Total',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('Roots and tubers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('Rubber, natural',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('Rye', 'double'),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DC5BA0-FA78-3294-9551-8BB77E17CC59}"/>
                </a:ext>
              </a:extLst>
            </p:cNvPr>
            <p:cNvSpPr txBox="1"/>
            <p:nvPr/>
          </p:nvSpPr>
          <p:spPr>
            <a:xfrm>
              <a:off x="9762733" y="1981076"/>
              <a:ext cx="2232678" cy="45243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('Safflower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('Seed cotton',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('Sesame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('Sisal',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('Sorghum',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('Soybeans',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('Spices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('Spinach',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('Strawberries',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('String beans',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('Sugar Crops Primary',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('Sugar beet',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('Sugar cane',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('Sugar crops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('Sunflower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('Sweet potatoes',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Tallowtree</a:t>
              </a:r>
              <a:r>
                <a:rPr lang="en-US" sz="800" dirty="0">
                  <a:solidFill>
                    <a:schemeClr val="bg1"/>
                  </a:solidFill>
                </a:rPr>
                <a:t> seed',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('Tangerines, mandarins, clementines, satsumas',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('Taro (cocoyam)',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('Tea',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('Tobacco, unmanufactured',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('Tomatoes',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</a:t>
              </a:r>
              <a:r>
                <a:rPr lang="en-US" sz="800" dirty="0" err="1">
                  <a:solidFill>
                    <a:schemeClr val="bg1"/>
                  </a:solidFill>
                </a:rPr>
                <a:t>Treenuts</a:t>
              </a:r>
              <a:r>
                <a:rPr lang="en-US" sz="800" dirty="0">
                  <a:solidFill>
                    <a:schemeClr val="bg1"/>
                  </a:solidFill>
                </a:rPr>
                <a:t>, Total',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('Triticale',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('Tung nuts',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('Vanilla',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('Vegetables Primary',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('Vegetables, fresh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('Vegetables, leguminous </a:t>
              </a:r>
              <a:r>
                <a:rPr lang="en-US" sz="800" dirty="0" err="1">
                  <a:solidFill>
                    <a:schemeClr val="bg1"/>
                  </a:solidFill>
                </a:rPr>
                <a:t>nes</a:t>
              </a:r>
              <a:r>
                <a:rPr lang="en-US" sz="800" dirty="0">
                  <a:solidFill>
                    <a:schemeClr val="bg1"/>
                  </a:solidFill>
                </a:rPr>
                <a:t>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('Vetches',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('Walnuts, with shell',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('Watermelons',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('Wheat',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('Yams', 'double'),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bg1"/>
                  </a:solidFill>
                </a:rPr>
                <a:t> ('Yautia (cocoyam)', 'double')]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28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7458-14FE-8C27-31AF-8CFD1763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88289"/>
            <a:ext cx="9778365" cy="1494596"/>
          </a:xfrm>
        </p:spPr>
        <p:txBody>
          <a:bodyPr/>
          <a:lstStyle/>
          <a:p>
            <a:r>
              <a:rPr lang="pt-BR" sz="4000" dirty="0"/>
              <a:t>Modelo Estrela </a:t>
            </a:r>
            <a:endParaRPr lang="en-US" sz="4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80AD01-7E15-8839-8CEC-10B860E467F5}"/>
              </a:ext>
            </a:extLst>
          </p:cNvPr>
          <p:cNvGrpSpPr/>
          <p:nvPr/>
        </p:nvGrpSpPr>
        <p:grpSpPr>
          <a:xfrm>
            <a:off x="2594516" y="1814176"/>
            <a:ext cx="8790880" cy="4950753"/>
            <a:chOff x="1077950" y="1903384"/>
            <a:chExt cx="8790880" cy="495075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0BE463-1587-56C4-B143-0C1707561076}"/>
                </a:ext>
              </a:extLst>
            </p:cNvPr>
            <p:cNvGrpSpPr/>
            <p:nvPr/>
          </p:nvGrpSpPr>
          <p:grpSpPr>
            <a:xfrm>
              <a:off x="1077950" y="2444349"/>
              <a:ext cx="2724615" cy="2144539"/>
              <a:chOff x="1077951" y="2444349"/>
              <a:chExt cx="1572322" cy="1481575"/>
            </a:xfrm>
          </p:grpSpPr>
          <p:pic>
            <p:nvPicPr>
              <p:cNvPr id="6" name="Graphic 5" descr="Table outline">
                <a:extLst>
                  <a:ext uri="{FF2B5EF4-FFF2-40B4-BE49-F238E27FC236}">
                    <a16:creationId xmlns:a16="http://schemas.microsoft.com/office/drawing/2014/main" id="{70EB8D28-DB2A-E1E2-1833-CAFBF54F8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7951" y="2444349"/>
                <a:ext cx="1308410" cy="130841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628F-F59E-9C4E-5858-243E8492224C}"/>
                  </a:ext>
                </a:extLst>
              </p:cNvPr>
              <p:cNvSpPr txBox="1"/>
              <p:nvPr/>
            </p:nvSpPr>
            <p:spPr>
              <a:xfrm>
                <a:off x="1167161" y="3521927"/>
                <a:ext cx="1483112" cy="40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Country_ID</a:t>
                </a:r>
              </a:p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Country 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B1F4A9-3EB2-817F-0854-4D935921F92E}"/>
                </a:ext>
              </a:extLst>
            </p:cNvPr>
            <p:cNvGrpSpPr/>
            <p:nvPr/>
          </p:nvGrpSpPr>
          <p:grpSpPr>
            <a:xfrm>
              <a:off x="1077950" y="4435332"/>
              <a:ext cx="2724615" cy="2144539"/>
              <a:chOff x="1077951" y="2444349"/>
              <a:chExt cx="1572322" cy="1481575"/>
            </a:xfrm>
          </p:grpSpPr>
          <p:pic>
            <p:nvPicPr>
              <p:cNvPr id="10" name="Graphic 9" descr="Table outline">
                <a:extLst>
                  <a:ext uri="{FF2B5EF4-FFF2-40B4-BE49-F238E27FC236}">
                    <a16:creationId xmlns:a16="http://schemas.microsoft.com/office/drawing/2014/main" id="{C03BD767-B811-9374-2BC7-D20776B65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7951" y="2444349"/>
                <a:ext cx="1308410" cy="130841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F7182B-0C4E-AC8B-BF57-930F5126D79F}"/>
                  </a:ext>
                </a:extLst>
              </p:cNvPr>
              <p:cNvSpPr txBox="1"/>
              <p:nvPr/>
            </p:nvSpPr>
            <p:spPr>
              <a:xfrm>
                <a:off x="1167161" y="3521927"/>
                <a:ext cx="1483112" cy="40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Year_ID</a:t>
                </a:r>
              </a:p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Year 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F876C6-36ED-6A55-EE97-7D5025C59FCD}"/>
                </a:ext>
              </a:extLst>
            </p:cNvPr>
            <p:cNvGrpSpPr/>
            <p:nvPr/>
          </p:nvGrpSpPr>
          <p:grpSpPr>
            <a:xfrm>
              <a:off x="4575716" y="1903384"/>
              <a:ext cx="5293114" cy="4950753"/>
              <a:chOff x="1077951" y="2444349"/>
              <a:chExt cx="1572322" cy="3048684"/>
            </a:xfrm>
          </p:grpSpPr>
          <p:pic>
            <p:nvPicPr>
              <p:cNvPr id="13" name="Graphic 12" descr="Table outline">
                <a:extLst>
                  <a:ext uri="{FF2B5EF4-FFF2-40B4-BE49-F238E27FC236}">
                    <a16:creationId xmlns:a16="http://schemas.microsoft.com/office/drawing/2014/main" id="{7D43A584-900E-C622-BEA3-007BA8B16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7951" y="2444349"/>
                <a:ext cx="1308410" cy="130841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EFD2A2-2C15-79A3-04F3-C354E776438E}"/>
                  </a:ext>
                </a:extLst>
              </p:cNvPr>
              <p:cNvSpPr txBox="1"/>
              <p:nvPr/>
            </p:nvSpPr>
            <p:spPr>
              <a:xfrm>
                <a:off x="1167161" y="3521927"/>
                <a:ext cx="1483112" cy="197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Countr_ID</a:t>
                </a:r>
              </a:p>
              <a:p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Year_ID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Bioenergy Electricity Generation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Bioenergy Electricity Installed Capacity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Fossil fuels Electricity Generation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Fossil fuels Electricity Installed Capacity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Hydropower (excl. Pumped Storage) Electricity Generation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Hydropower (excl. Pumped Storage) Electricity Installed Capacity',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Solar energy Electricity Generation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Solar energy Electricity Installed Capacity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Wind energy Electricity Generation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Etc. 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----</a:t>
                </a:r>
                <a:endPara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AA4287C5-7E5B-B53D-599E-AF53D3DF288D}"/>
                </a:ext>
              </a:extLst>
            </p:cNvPr>
            <p:cNvCxnSpPr/>
            <p:nvPr/>
          </p:nvCxnSpPr>
          <p:spPr>
            <a:xfrm flipV="1">
              <a:off x="2364059" y="3769112"/>
              <a:ext cx="2511976" cy="4237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CA5CFB63-B09E-E7B5-C89A-94B1D8B81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9254" y="4053674"/>
              <a:ext cx="2786781" cy="2122696"/>
            </a:xfrm>
            <a:prstGeom prst="bentConnector3">
              <a:avLst>
                <a:gd name="adj1" fmla="val 7480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DE11FB-1486-7E7B-EA2C-F123EE6F2DD2}"/>
              </a:ext>
            </a:extLst>
          </p:cNvPr>
          <p:cNvSpPr txBox="1"/>
          <p:nvPr/>
        </p:nvSpPr>
        <p:spPr>
          <a:xfrm>
            <a:off x="2720194" y="2387760"/>
            <a:ext cx="2015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Dim_country 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46029-E46D-2CB0-A389-325532342DED}"/>
              </a:ext>
            </a:extLst>
          </p:cNvPr>
          <p:cNvSpPr txBox="1"/>
          <p:nvPr/>
        </p:nvSpPr>
        <p:spPr>
          <a:xfrm>
            <a:off x="2749105" y="4444301"/>
            <a:ext cx="10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Dim_year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1A3B1-0991-BDDD-3852-D838B872AE63}"/>
              </a:ext>
            </a:extLst>
          </p:cNvPr>
          <p:cNvSpPr txBox="1"/>
          <p:nvPr/>
        </p:nvSpPr>
        <p:spPr>
          <a:xfrm>
            <a:off x="6588134" y="1925433"/>
            <a:ext cx="173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fact_table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E8E4-0099-02A4-C0C9-8A016B353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dos Dados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3190E-A060-ACCA-8D8F-75F32B20A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0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35B4-EB37-052F-5E5A-7F395F4C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pt-BR" sz="4000" dirty="0"/>
              <a:t>Identificar os 5 principais países em geração de eletricidade utilizando fontes renováveis.</a:t>
            </a:r>
          </a:p>
        </p:txBody>
      </p:sp>
      <p:pic>
        <p:nvPicPr>
          <p:cNvPr id="9" name="Content Placeholder 8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18C8057-A93B-91A1-12EE-8CF0524A1B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32" y="2054868"/>
            <a:ext cx="7148678" cy="4700257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CB9885-F697-B44D-F20D-9C961059AAF7}"/>
              </a:ext>
            </a:extLst>
          </p:cNvPr>
          <p:cNvSpPr txBox="1">
            <a:spLocks/>
          </p:cNvSpPr>
          <p:nvPr/>
        </p:nvSpPr>
        <p:spPr>
          <a:xfrm>
            <a:off x="814039" y="2588204"/>
            <a:ext cx="4181707" cy="22291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China, Estados Unidos, Brasil, Canada e India </a:t>
            </a:r>
          </a:p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Observa-se uma participação ainda pequena da biomassa na geração de energia em comparação com outras fontes renováveis</a:t>
            </a:r>
          </a:p>
          <a:p>
            <a:pPr marL="628650" lvl="1" indent="-17145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Provavelmente decorrente de uma certa resistência entre se ter uma fonte que é de  produção de alimentos, e ao mesmo tempo de  energia </a:t>
            </a:r>
          </a:p>
        </p:txBody>
      </p:sp>
    </p:spTree>
    <p:extLst>
      <p:ext uri="{BB962C8B-B14F-4D97-AF65-F5344CB8AC3E}">
        <p14:creationId xmlns:p14="http://schemas.microsoft.com/office/powerpoint/2010/main" val="3969946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35B4-EB37-052F-5E5A-7F395F4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Identificar os 5 principais países em geração de  eletricidade utilizando biomassa.</a:t>
            </a:r>
          </a:p>
        </p:txBody>
      </p:sp>
      <p:pic>
        <p:nvPicPr>
          <p:cNvPr id="7" name="Content Placeholder 6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0F1754D0-6072-A9D8-5270-4FCD0F1E6D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18" y="2225847"/>
            <a:ext cx="7404682" cy="4632153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9DC3BF-2DD7-02FF-57E3-1BDA551B0DD2}"/>
              </a:ext>
            </a:extLst>
          </p:cNvPr>
          <p:cNvSpPr txBox="1">
            <a:spLocks/>
          </p:cNvSpPr>
          <p:nvPr/>
        </p:nvSpPr>
        <p:spPr>
          <a:xfrm>
            <a:off x="-1" y="2588203"/>
            <a:ext cx="4787319" cy="2994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Estados Unidos, China, Brasil, Alemanha e Reino Unid</a:t>
            </a:r>
          </a:p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Estados Unidos se apresenta com o principal País – em termos de volume – na geração de energia utilizando biomassa </a:t>
            </a:r>
          </a:p>
        </p:txBody>
      </p:sp>
    </p:spTree>
    <p:extLst>
      <p:ext uri="{BB962C8B-B14F-4D97-AF65-F5344CB8AC3E}">
        <p14:creationId xmlns:p14="http://schemas.microsoft.com/office/powerpoint/2010/main" val="70519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35B4-EB37-052F-5E5A-7F395F4C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1471260" cy="1680205"/>
          </a:xfrm>
        </p:spPr>
        <p:txBody>
          <a:bodyPr/>
          <a:lstStyle/>
          <a:p>
            <a:r>
              <a:rPr lang="pt-BR" sz="4000" dirty="0"/>
              <a:t>Evolução da Geração de eletricidade por Biomassa no periodo de 2015 - 2019</a:t>
            </a:r>
            <a:endParaRPr lang="en-US" sz="4000" dirty="0"/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FF508DD-124D-4813-88C2-87758F78C3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09" y="2021620"/>
            <a:ext cx="7407711" cy="464681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92C155-66BC-591F-F9ED-B84759375D25}"/>
              </a:ext>
            </a:extLst>
          </p:cNvPr>
          <p:cNvSpPr txBox="1">
            <a:spLocks/>
          </p:cNvSpPr>
          <p:nvPr/>
        </p:nvSpPr>
        <p:spPr>
          <a:xfrm>
            <a:off x="-1" y="2588203"/>
            <a:ext cx="4657909" cy="2994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Observa-se um aumento da geração de eletricidade utilizado Biomassa em diversos paises,  em especial na China </a:t>
            </a:r>
          </a:p>
          <a:p>
            <a:pPr marL="171450" indent="-17145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Estados Unidos e Alemanha aparentemente se observa uma certa estagnação </a:t>
            </a:r>
          </a:p>
        </p:txBody>
      </p:sp>
    </p:spTree>
    <p:extLst>
      <p:ext uri="{BB962C8B-B14F-4D97-AF65-F5344CB8AC3E}">
        <p14:creationId xmlns:p14="http://schemas.microsoft.com/office/powerpoint/2010/main" val="198813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C90E-B765-589E-BDBB-EC2614C0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94" y="539454"/>
            <a:ext cx="6444445" cy="2354026"/>
          </a:xfrm>
        </p:spPr>
        <p:txBody>
          <a:bodyPr/>
          <a:lstStyle/>
          <a:p>
            <a:r>
              <a:rPr lang="pt-BR" sz="4000" dirty="0"/>
              <a:t>Produção agricola dos 5 principais países em geração de eletrica por biomassa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F09-CEEA-75F5-B74A-AA3AC6720C4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3555" y="3145764"/>
            <a:ext cx="6374285" cy="299441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Basicamente os principais paises com uma produção de culturas agricolas, as quais são usadas, ou se tem um potencial de serem utilizadas na geração de eletricidade  são : Estados Unidos, China e Brasil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Alemanha e Reino Unido ou não tem produções, ou a produção não é expressiva.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7259D8-E52F-AE37-FC97-CCD6B3D23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70262"/>
              </p:ext>
            </p:extLst>
          </p:nvPr>
        </p:nvGraphicFramePr>
        <p:xfrm>
          <a:off x="5410200" y="19030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597" imgH="806311" progId="Package">
                  <p:embed/>
                </p:oleObj>
              </mc:Choice>
              <mc:Fallback>
                <p:oleObj name="Packager Shell Object" showAsIcon="1" r:id="rId2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0200" y="19030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9EFE58F-6E51-02EE-E06A-3AFDB33B5F80}"/>
              </a:ext>
            </a:extLst>
          </p:cNvPr>
          <p:cNvGrpSpPr/>
          <p:nvPr/>
        </p:nvGrpSpPr>
        <p:grpSpPr>
          <a:xfrm>
            <a:off x="5058937" y="165311"/>
            <a:ext cx="815897" cy="818805"/>
            <a:chOff x="5058937" y="165311"/>
            <a:chExt cx="815897" cy="8188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D13B9E-5ECD-FB6A-2DB9-6D9E500D0C38}"/>
                </a:ext>
              </a:extLst>
            </p:cNvPr>
            <p:cNvSpPr txBox="1"/>
            <p:nvPr/>
          </p:nvSpPr>
          <p:spPr>
            <a:xfrm>
              <a:off x="5058937" y="584006"/>
              <a:ext cx="815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F0000"/>
                  </a:solidFill>
                </a:rPr>
                <a:t>Acesso a figura 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52861B1-1755-F9E4-5265-3C29DB66CFFC}"/>
                </a:ext>
              </a:extLst>
            </p:cNvPr>
            <p:cNvSpPr/>
            <p:nvPr/>
          </p:nvSpPr>
          <p:spPr>
            <a:xfrm>
              <a:off x="5233639" y="165311"/>
              <a:ext cx="386576" cy="37414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548526-F0C7-8F38-252A-E098C969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33494"/>
            <a:ext cx="5151120" cy="68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F51-C641-2C0B-C148-B99D57D0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Motivação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980D-9FD3-8E11-0FC7-356B44B0A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2682" y="2141034"/>
            <a:ext cx="10359483" cy="4716966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Motivação :  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desafio da descarbonização no mundo, alinhado com a necessidade de combater o aquecimento global, vem incentivando os países a mudarem suas matrizes energéticas para incorporar fontes renováveis. Diversas fontes renováveis vêm sendo perseguidas, e uma delas é a utilização de biomassa, que consiste na utilização de matéria orgânica como fonte de energia. Neste elenco se incluem resíduos agrícolas, madeira, resíduos florestais, resíduos de alimentos, etc.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biomassa/bioenergia  apresenta várias vantagens, como a redução das emissões de gases de efeito estufa, a diminuição da dependência de combustíveis fósseis, a promoção do desenvolvimento rural, uma gestão eficiente dos resíduos e a economia circular.</a:t>
            </a:r>
          </a:p>
        </p:txBody>
      </p:sp>
    </p:spTree>
    <p:extLst>
      <p:ext uri="{BB962C8B-B14F-4D97-AF65-F5344CB8AC3E}">
        <p14:creationId xmlns:p14="http://schemas.microsoft.com/office/powerpoint/2010/main" val="247493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AD77AB2-C4FF-890F-60BB-8F2F1BDC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971761"/>
            <a:ext cx="6202680" cy="1660393"/>
          </a:xfrm>
        </p:spPr>
        <p:txBody>
          <a:bodyPr/>
          <a:lstStyle/>
          <a:p>
            <a:r>
              <a:rPr lang="pt-BR" sz="3200" dirty="0"/>
              <a:t>Correlação entre a produção de determinadas culturas X Geração de eletricidade (I) - Heatmap</a:t>
            </a:r>
            <a:endParaRPr lang="en-US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0F7BB5-1469-AAF2-AB23-D547BBAC77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/>
          <a:lstStyle/>
          <a:p>
            <a:r>
              <a:rPr lang="pt-BR" dirty="0"/>
              <a:t>Slides 20-22 tem a interpretação (do autor) da possível correlação entre as culturas agricolas - consideradas na análise - com os gráficos de heatmap (slide 18), e de regressão linear (slide 19) </a:t>
            </a:r>
            <a:endParaRPr lang="en-US" dirty="0"/>
          </a:p>
        </p:txBody>
      </p:sp>
      <p:pic>
        <p:nvPicPr>
          <p:cNvPr id="5" name="Content Placeholder 4" descr="A group of squares with different colored squares&#10;&#10;AI-generated content may be incorrect.">
            <a:extLst>
              <a:ext uri="{FF2B5EF4-FFF2-40B4-BE49-F238E27FC236}">
                <a16:creationId xmlns:a16="http://schemas.microsoft.com/office/drawing/2014/main" id="{F15F90F0-B2E7-C78C-6BC6-BBDFDC6A0C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7"/>
          <a:stretch/>
        </p:blipFill>
        <p:spPr>
          <a:xfrm>
            <a:off x="6096000" y="9535"/>
            <a:ext cx="6118225" cy="6857990"/>
          </a:xfrm>
          <a:noFill/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A7A3EA-8CC6-384E-AEA3-F0D3291F55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72836"/>
              </p:ext>
            </p:extLst>
          </p:nvPr>
        </p:nvGraphicFramePr>
        <p:xfrm>
          <a:off x="5410200" y="6133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597" imgH="806311" progId="Package">
                  <p:embed/>
                </p:oleObj>
              </mc:Choice>
              <mc:Fallback>
                <p:oleObj name="Packager Shell Object" showAsIcon="1" r:id="rId3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0200" y="6133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7242EFF-1868-968F-9541-9E28C086A1C4}"/>
              </a:ext>
            </a:extLst>
          </p:cNvPr>
          <p:cNvGrpSpPr/>
          <p:nvPr/>
        </p:nvGrpSpPr>
        <p:grpSpPr>
          <a:xfrm>
            <a:off x="5058937" y="165311"/>
            <a:ext cx="815897" cy="818805"/>
            <a:chOff x="5058937" y="165311"/>
            <a:chExt cx="815897" cy="8188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74EFF-2951-CC87-01E6-FD5870173481}"/>
                </a:ext>
              </a:extLst>
            </p:cNvPr>
            <p:cNvSpPr txBox="1"/>
            <p:nvPr/>
          </p:nvSpPr>
          <p:spPr>
            <a:xfrm>
              <a:off x="5058937" y="584006"/>
              <a:ext cx="815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F0000"/>
                  </a:solidFill>
                </a:rPr>
                <a:t>Acesso a figura 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7B59ACB-E24A-CC09-D2E6-798649A1E451}"/>
                </a:ext>
              </a:extLst>
            </p:cNvPr>
            <p:cNvSpPr/>
            <p:nvPr/>
          </p:nvSpPr>
          <p:spPr>
            <a:xfrm>
              <a:off x="5233639" y="165311"/>
              <a:ext cx="386576" cy="37414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87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AD77AB2-C4FF-890F-60BB-8F2F1BDC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1" y="1006523"/>
            <a:ext cx="5581308" cy="1625632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pt-BR" sz="3200" dirty="0"/>
              <a:t>Correlação entre a produção de determinadas culturas X Geração de eletricidade (II) – R-Square </a:t>
            </a:r>
            <a:endParaRPr lang="en-US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0F7BB5-1469-AAF2-AB23-D547BBAC77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11553"/>
            <a:ext cx="5501640" cy="30401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r>
              <a:rPr lang="en-US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Linear e </a:t>
            </a:r>
            <a:r>
              <a:rPr lang="en-US" sz="1800" b="0" i="0" dirty="0" err="1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Coeficiente</a:t>
            </a:r>
            <a:r>
              <a:rPr lang="en-US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800" b="0" i="0" dirty="0" err="1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determinação</a:t>
            </a:r>
            <a:r>
              <a:rPr lang="en-US" sz="18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(R-Square)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 to 0.1: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baixa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correção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71550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0.1 to 0.3: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Correlação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Fraca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0.3 to 0.5: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Correlação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Moderada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71550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0.5 to 0.7: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Correlação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Forte </a:t>
            </a:r>
          </a:p>
          <a:p>
            <a:pPr marL="971550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0.7 to 1: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Correlação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Forte.</a:t>
            </a:r>
          </a:p>
        </p:txBody>
      </p:sp>
      <p:pic>
        <p:nvPicPr>
          <p:cNvPr id="6" name="Picture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D9EB01E4-C0F2-7E7A-4081-48B6C16BF0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 b="12699"/>
          <a:stretch>
            <a:fillRect/>
          </a:stretch>
        </p:blipFill>
        <p:spPr/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4D9F57E-695A-809D-D453-C3D2A9AF3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553779"/>
              </p:ext>
            </p:extLst>
          </p:nvPr>
        </p:nvGraphicFramePr>
        <p:xfrm>
          <a:off x="5296828" y="20007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597" imgH="806311" progId="Package">
                  <p:embed/>
                </p:oleObj>
              </mc:Choice>
              <mc:Fallback>
                <p:oleObj name="Packager Shell Object" showAsIcon="1" r:id="rId3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6828" y="20007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FFCE62F-FD53-5C09-FEC0-F238FF236D24}"/>
              </a:ext>
            </a:extLst>
          </p:cNvPr>
          <p:cNvGrpSpPr/>
          <p:nvPr/>
        </p:nvGrpSpPr>
        <p:grpSpPr>
          <a:xfrm>
            <a:off x="5058937" y="165311"/>
            <a:ext cx="815897" cy="818805"/>
            <a:chOff x="5058937" y="165311"/>
            <a:chExt cx="815897" cy="8188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041302-AC7A-C248-25B4-21A5C9C60981}"/>
                </a:ext>
              </a:extLst>
            </p:cNvPr>
            <p:cNvSpPr txBox="1"/>
            <p:nvPr/>
          </p:nvSpPr>
          <p:spPr>
            <a:xfrm>
              <a:off x="5058937" y="584006"/>
              <a:ext cx="815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FF0000"/>
                  </a:solidFill>
                </a:rPr>
                <a:t>Acesso a figura 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5D992A6-5207-8016-F980-475B73161960}"/>
                </a:ext>
              </a:extLst>
            </p:cNvPr>
            <p:cNvSpPr/>
            <p:nvPr/>
          </p:nvSpPr>
          <p:spPr>
            <a:xfrm>
              <a:off x="5233639" y="165311"/>
              <a:ext cx="386576" cy="374143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28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F6-8D3A-AE85-2AD8-10151B53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8962235" cy="1494596"/>
          </a:xfrm>
        </p:spPr>
        <p:txBody>
          <a:bodyPr/>
          <a:lstStyle/>
          <a:p>
            <a:r>
              <a:rPr lang="pt-BR" sz="4000" dirty="0"/>
              <a:t>Interpretação dos resultados - Gráfico de heatmap e de  Regressão Linear (R-Square)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957B-626B-F751-647E-B45119D704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41756"/>
            <a:ext cx="11597640" cy="4348975"/>
          </a:xfrm>
        </p:spPr>
        <p:txBody>
          <a:bodyPr>
            <a:normAutofit/>
          </a:bodyPr>
          <a:lstStyle/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Milho </a:t>
            </a:r>
          </a:p>
          <a:p>
            <a:pPr lvl="2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Correlação Fraca identificada para Estados Unidos, China, Brasil e Alemanha </a:t>
            </a:r>
          </a:p>
          <a:p>
            <a:pPr lvl="3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Um ponto a ser comentado é que o milho é muito utilizado pelos Estados Unidos na produção de biocombustível , o qual teoricamente poderia ser utilizado na geração de energia elétrica </a:t>
            </a:r>
          </a:p>
          <a:p>
            <a:pPr lvl="2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Inexistência de dados  para o Reino Unido possivelmente decorrente da pouca relevância da produção da cultura  </a:t>
            </a: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Cana de Açucar</a:t>
            </a:r>
          </a:p>
          <a:p>
            <a:pPr lvl="2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Correlação Fraca identificada para Estados Unidos, China e Brasil</a:t>
            </a:r>
          </a:p>
          <a:p>
            <a:pPr lvl="3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 forma analogo ao observado no Milho nos Estados Unidos, no  Brasil a Cana é usada para produção de biocombustíveis e teoricamente poderia ser utilizado na geração de eletricidade</a:t>
            </a:r>
          </a:p>
          <a:p>
            <a:pPr lvl="2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Sem dados para Alemanha e Reino Unido</a:t>
            </a:r>
          </a:p>
          <a:p>
            <a:pPr lvl="1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08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F6-8D3A-AE85-2AD8-10151B53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8962235" cy="1494596"/>
          </a:xfrm>
        </p:spPr>
        <p:txBody>
          <a:bodyPr/>
          <a:lstStyle/>
          <a:p>
            <a:r>
              <a:rPr lang="pt-BR" sz="4000" dirty="0"/>
              <a:t>Interpretação pelo autor dos resultados - Gráfico de heatmap e de  Regressão Linear (R-Square)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957B-626B-F751-647E-B45119D704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41756"/>
            <a:ext cx="11597640" cy="4348975"/>
          </a:xfrm>
        </p:spPr>
        <p:txBody>
          <a:bodyPr>
            <a:normAutofit/>
          </a:bodyPr>
          <a:lstStyle/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Soja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Correlação Moderada para Estados Unidos, e Forte para China e Brasil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Alemanha correlação fraca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Sem dados para o Reino Unido </a:t>
            </a: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Trigo 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Correlação muito fraca, ou sem correlação para  todos os Países 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4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F6-8D3A-AE85-2AD8-10151B53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8962235" cy="1494596"/>
          </a:xfrm>
        </p:spPr>
        <p:txBody>
          <a:bodyPr/>
          <a:lstStyle/>
          <a:p>
            <a:r>
              <a:rPr lang="pt-BR" sz="4000" dirty="0"/>
              <a:t>Interpretação pelo autor dos resultados - Gráfico de heatmap e de  Regressão Linear (R-Square)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957B-626B-F751-647E-B45119D704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4"/>
            <a:ext cx="11281689" cy="4014207"/>
          </a:xfrm>
        </p:spPr>
        <p:txBody>
          <a:bodyPr>
            <a:normAutofit/>
          </a:bodyPr>
          <a:lstStyle/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Oleaginosas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Correlação Forte para China e Brasil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Correlação Fraca para Estados Unidos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Fraca para Alemanha e Reino Unido </a:t>
            </a: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Arroz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se identificou correlação significativa em  qualquer dos Paises </a:t>
            </a: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6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F6-8D3A-AE85-2AD8-10151B53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8962235" cy="1494596"/>
          </a:xfrm>
        </p:spPr>
        <p:txBody>
          <a:bodyPr/>
          <a:lstStyle/>
          <a:p>
            <a:r>
              <a:rPr lang="pt-BR" sz="4000" dirty="0"/>
              <a:t>Resumo da interpretação do autor dos gráfico de heatmap e da regressão linear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957B-626B-F751-647E-B45119D704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4"/>
            <a:ext cx="11281689" cy="4014207"/>
          </a:xfrm>
        </p:spPr>
        <p:txBody>
          <a:bodyPr>
            <a:normAutofit/>
          </a:bodyPr>
          <a:lstStyle/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Girassol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Estados Unidos apresentou uma correlação moderada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Restante dos Países não apresentou correlação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Inexistência de dados  (Reino Unido) </a:t>
            </a: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Café 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Único destaque de uma correlação desta cultura com a Geração de Eletricidade foi a China  com um correlação 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49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E8E4-0099-02A4-C0C9-8A016B353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Configurações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3190E-A060-ACCA-8D8F-75F32B20A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10012680" cy="1645920"/>
          </a:xfrm>
        </p:spPr>
        <p:txBody>
          <a:bodyPr/>
          <a:lstStyle/>
          <a:p>
            <a:r>
              <a:rPr lang="pt-BR" dirty="0"/>
              <a:t>Os slides a seguri apresentam as principais configurações realizadas no pipeline para os sistemas abaixo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Azure Data Factory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Azure DataBricks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3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655-FCD5-10C9-DB03-B8FFE2FB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 </a:t>
            </a:r>
            <a:r>
              <a:rPr lang="pt-BR" dirty="0"/>
              <a:t>Preparacao_Producao_Alimento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16CED-E240-1DC9-07B0-B11A6B0D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" y="2164584"/>
            <a:ext cx="2762391" cy="2232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CDB08-4D1D-FBAA-60EE-5165230E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58" y="4412297"/>
            <a:ext cx="5330632" cy="2350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A3C25-E1AF-ECB7-D710-7BDAD21A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42" y="2837590"/>
            <a:ext cx="2873058" cy="3392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626303-7874-7310-1A2B-3857E4D64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428" y="2164584"/>
            <a:ext cx="4758062" cy="20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41C6-2357-6632-A937-7E1A4095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 </a:t>
            </a:r>
            <a:br>
              <a:rPr lang="en-US" dirty="0"/>
            </a:br>
            <a:r>
              <a:rPr lang="en-US" dirty="0" err="1"/>
              <a:t>SQL_ADLS_Alimentos</a:t>
            </a:r>
            <a:r>
              <a:rPr lang="en-US" dirty="0"/>
              <a:t> /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5AD6C-E89B-4E81-E507-83C08D13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25" y="2483792"/>
            <a:ext cx="2966596" cy="367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F85EB-5842-0728-6FC7-67100810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16" y="5253340"/>
            <a:ext cx="5570823" cy="1327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61311-B9C4-2083-30F2-D34CC5AF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79" y="2483792"/>
            <a:ext cx="3271814" cy="24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938F-6147-A56F-BCFF-88C9A284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 </a:t>
            </a:r>
            <a:r>
              <a:rPr lang="en-US" dirty="0" err="1"/>
              <a:t>SQL_ADLS_Alimentos</a:t>
            </a:r>
            <a:r>
              <a:rPr lang="en-US" dirty="0"/>
              <a:t>  / Sink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81FEF-277A-4EA1-B69D-52EFDB89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717" y="2588897"/>
            <a:ext cx="3199829" cy="362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7B512-AB3B-3746-E9FB-A44B9210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129" y="5620560"/>
            <a:ext cx="6010025" cy="119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BF22A-0D52-55F5-989B-535F6AAD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36" y="2588897"/>
            <a:ext cx="3699003" cy="30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F51-C641-2C0B-C148-B99D57D0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Objetivo (1)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980D-9FD3-8E11-0FC7-356B44B0A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75308" y="2209800"/>
            <a:ext cx="9945571" cy="4648200"/>
          </a:xfrm>
        </p:spPr>
        <p:txBody>
          <a:bodyPr>
            <a:normAutofit lnSpcReduction="10000"/>
          </a:bodyPr>
          <a:lstStyle/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Analisar informações de dois datasets 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Um referente a geração de eletricidade utilizando diversas fontes renováveis (solar, biomassa, hidráulica, vento) e não renováveis (basicamente fontes fósseis) em países e regiões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E um segundo da produção de diversas culturas agricolas de países ou regiões geográficas </a:t>
            </a:r>
          </a:p>
          <a:p>
            <a:pPr lvl="1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 responder os seguintes questionamentos 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Identificar os 5 principais países em geração de eletricidade utilizando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fontes renováveis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Identificar os 5 principais países em geração de  eletricidade utilizando biomassa.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Verificar nos 5 paises com maior produção de eletricidade por biomassa,  a produção dos mesmos em determinadas culturas, as quais são ou podem ser  utilizadas na geração de eletricidade.</a:t>
            </a:r>
          </a:p>
          <a:p>
            <a:pPr marL="2173986" lvl="4" indent="-400050">
              <a:buFont typeface="+mj-lt"/>
              <a:buAutoNum type="alphaLcParenR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Verificar como foi a evolução da geração em um determinado  periodo de tempo</a:t>
            </a:r>
          </a:p>
          <a:p>
            <a:pPr marL="1716786" lvl="3" indent="-400050">
              <a:buFont typeface="+mj-lt"/>
              <a:buAutoNum type="romanLcPeriod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Explorar uma possível correlação </a:t>
            </a:r>
            <a:r>
              <a:rPr lang="pt-BR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entre a produção de determinadas culturas 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(utilizadas normalmente em geração de energia por biomassa) e a </a:t>
            </a:r>
            <a:r>
              <a:rPr lang="pt-BR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geração de eletricidade 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- utilizando biomassa - nos países com maior geração de eletricidade por biomassa</a:t>
            </a:r>
          </a:p>
        </p:txBody>
      </p:sp>
    </p:spTree>
    <p:extLst>
      <p:ext uri="{BB962C8B-B14F-4D97-AF65-F5344CB8AC3E}">
        <p14:creationId xmlns:p14="http://schemas.microsoft.com/office/powerpoint/2010/main" val="247852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6206-2F47-FADE-F594-091D84C0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–Databricks  </a:t>
            </a:r>
            <a:r>
              <a:rPr lang="en-US" dirty="0" err="1"/>
              <a:t>Conversao_Bronze_Silver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56F67-9207-DC40-A6BA-E103E97A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047"/>
            <a:ext cx="2794209" cy="1912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2867B-032A-9B3A-F8EB-CC57C6DD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21" y="2406047"/>
            <a:ext cx="2794209" cy="345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F6412-8F9B-D8CE-5765-0AB07C52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2" y="2406047"/>
            <a:ext cx="3251327" cy="166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3C1A2-ACC7-9FE2-3976-0D7E0F5B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1" y="2503582"/>
            <a:ext cx="2101706" cy="21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55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8004-3C06-493D-41FF-C7B14801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–Databricks </a:t>
            </a:r>
            <a:r>
              <a:rPr lang="en-US" dirty="0" err="1"/>
              <a:t>Conversao_Silver_Gold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1EA46-42E1-D243-6A15-325FC139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9" y="2675050"/>
            <a:ext cx="3370765" cy="1752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121CF-6039-D742-6924-7866410C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767" y="4734806"/>
            <a:ext cx="6115364" cy="175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AD20E-CE1B-AE18-F9BD-2731AB079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35" y="2592180"/>
            <a:ext cx="3419796" cy="114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91CCE-C9DB-2033-EC79-939F2A7DC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232" y="2469594"/>
            <a:ext cx="3586001" cy="39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276D-6AF7-26DC-A66F-D306948D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 </a:t>
            </a:r>
            <a:br>
              <a:rPr lang="en-US" dirty="0"/>
            </a:br>
            <a:r>
              <a:rPr lang="en-US" dirty="0" err="1"/>
              <a:t>Gitenergiarenovavel</a:t>
            </a:r>
            <a:r>
              <a:rPr lang="en-US" dirty="0"/>
              <a:t> /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D38FC-7C81-CAB8-8DD5-23A768324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810" y="2531327"/>
            <a:ext cx="3226983" cy="3871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B29ED-33D2-4E7E-DAD8-5173815A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19" y="4661715"/>
            <a:ext cx="5197400" cy="204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D3E32-6368-99EB-539B-3D0EBC23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2" y="2387440"/>
            <a:ext cx="4132962" cy="21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7D5D-33AF-A2EE-C8D4-F0AAFC18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 – </a:t>
            </a:r>
            <a:br>
              <a:rPr lang="en-US" dirty="0"/>
            </a:br>
            <a:r>
              <a:rPr lang="en-US" dirty="0" err="1"/>
              <a:t>Gitenergiarenovavel</a:t>
            </a:r>
            <a:r>
              <a:rPr lang="en-US" dirty="0"/>
              <a:t> / Sink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98AFF-F909-C777-3741-B8265932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4" y="2508525"/>
            <a:ext cx="3520244" cy="2434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89A48-E464-ABC7-64B0-A33C741F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92" y="5342551"/>
            <a:ext cx="5234462" cy="1118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1ADFC-D48B-E9A1-3957-B5884FC30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509" y="2508525"/>
            <a:ext cx="3303755" cy="38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0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19405D-12A9-F0F7-189A-E10579EF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pt-BR" dirty="0"/>
              <a:t>Azure Databricks - Notebooks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9EA9B-072B-AC12-FB53-082BDF89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88" y="2732903"/>
            <a:ext cx="9540820" cy="2218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9781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A8B548-879D-B8B8-9624-BE72137D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pt-BR" dirty="0"/>
              <a:t>Azure Databricks – Catalogo – Tabela da  Dimensão País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8A06B-8BAD-1017-8C37-0399C961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62178"/>
            <a:ext cx="7810500" cy="3338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130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D43648-1AAD-24B3-60B7-88D18F81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pt-BR" dirty="0"/>
              <a:t>Azure Databricks – Catalogo – Tabela da Dimensão Ano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14865-0C8A-B83A-E9B4-9828B1F2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81704"/>
            <a:ext cx="7810500" cy="3299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467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E802BC8-3782-5DF5-73A9-6F609CED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pt-BR" dirty="0"/>
              <a:t>Azure Databricks – Catalogo – Tabela de Fatos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14484-2CAB-B6B4-9AF2-97B8E456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843"/>
          <a:stretch/>
        </p:blipFill>
        <p:spPr>
          <a:xfrm>
            <a:off x="3657600" y="2282008"/>
            <a:ext cx="7810500" cy="3699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5028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E670-7567-FBB2-3DDF-8ED037B0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 Databricks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E0F4E3-0E4F-F5E4-CE26-5749843F15D9}"/>
              </a:ext>
            </a:extLst>
          </p:cNvPr>
          <p:cNvGraphicFramePr>
            <a:graphicFrameLocks noGrp="1" noChangeAspect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99573574"/>
              </p:ext>
            </p:extLst>
          </p:nvPr>
        </p:nvGraphicFramePr>
        <p:xfrm>
          <a:off x="988122" y="302577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597" imgH="806311" progId="Package">
                  <p:embed/>
                </p:oleObj>
              </mc:Choice>
              <mc:Fallback>
                <p:oleObj name="Packager Shell Object" showAsIcon="1" r:id="rId2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8122" y="302577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B0833A-D2FA-EFC3-4350-B6B6FC6C1C32}"/>
              </a:ext>
            </a:extLst>
          </p:cNvPr>
          <p:cNvSpPr txBox="1"/>
          <p:nvPr/>
        </p:nvSpPr>
        <p:spPr>
          <a:xfrm>
            <a:off x="2241395" y="2921619"/>
            <a:ext cx="493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MVP_Transformação Bronze para Silver</a:t>
            </a:r>
          </a:p>
          <a:p>
            <a:r>
              <a:rPr lang="pt-B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47DA4B-6204-8148-8244-58CF78A68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03740"/>
              </p:ext>
            </p:extLst>
          </p:nvPr>
        </p:nvGraphicFramePr>
        <p:xfrm>
          <a:off x="988122" y="571163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597" imgH="806311" progId="Package">
                  <p:embed/>
                </p:oleObj>
              </mc:Choice>
              <mc:Fallback>
                <p:oleObj name="Packager Shell Object" showAsIcon="1" r:id="rId4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8122" y="571163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39EAE2-D9D4-03A7-9030-E740F468E4F8}"/>
              </a:ext>
            </a:extLst>
          </p:cNvPr>
          <p:cNvSpPr txBox="1"/>
          <p:nvPr/>
        </p:nvSpPr>
        <p:spPr>
          <a:xfrm>
            <a:off x="2141034" y="5711632"/>
            <a:ext cx="493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MVP_Análise de Dados</a:t>
            </a:r>
          </a:p>
          <a:p>
            <a:r>
              <a:rPr lang="pt-B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3E10A07-78FD-4212-D59F-E2D12BA87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622610"/>
              </p:ext>
            </p:extLst>
          </p:nvPr>
        </p:nvGraphicFramePr>
        <p:xfrm>
          <a:off x="988122" y="407240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311" progId="Package">
                  <p:embed/>
                </p:oleObj>
              </mc:Choice>
              <mc:Fallback>
                <p:oleObj name="Packager Shell Object" showAsIcon="1" r:id="rId5" imgW="914597" imgH="80631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8122" y="407240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E2E85F-619A-9518-A52C-B25BD536F6B6}"/>
              </a:ext>
            </a:extLst>
          </p:cNvPr>
          <p:cNvSpPr txBox="1"/>
          <p:nvPr/>
        </p:nvSpPr>
        <p:spPr>
          <a:xfrm>
            <a:off x="2141034" y="4152461"/>
            <a:ext cx="493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MVP_Transformação Silver para Gold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BE15-5BE2-2CAD-BDCA-64F176E1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Autoanálise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113E-F9FF-3D02-B285-EBEE8A75E2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46960"/>
            <a:ext cx="11333480" cy="4368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Um primeiro comentário relevante na autoanálise é que o  trabalho permitiu o contato com a disciplina de Engenharia de Dados, bem como a oportunidade de estudar algumas plataformas e aplicações existentes na construção de um pipeline de dados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Uma dificuldade a ser mencionada, além do prévio desconhecimento dos principais componentes na estruturação de uma Engenharia de Dados, foi também o desconhecimento do autor de conceitos importantes de Banco de Dados, em especial o de um modelo estrela.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Duas possíveis idéias para um enriquecimento do  trabalho, ou o problema seriam </a:t>
            </a:r>
          </a:p>
          <a:p>
            <a:pPr marL="1348740" lvl="4" indent="-342900">
              <a:buFont typeface="Wingdings" panose="05000000000000000000" pitchFamily="2" charset="2"/>
              <a:buChar char="§"/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Na dimensão da análise dos dados seria explorar as informações referentes a  </a:t>
            </a:r>
            <a:r>
              <a:rPr lang="pt-BR" sz="1700" b="1" i="1" dirty="0">
                <a:latin typeface="Arial" panose="020B0604020202020204" pitchFamily="34" charset="0"/>
                <a:cs typeface="Arial" panose="020B0604020202020204" pitchFamily="34" charset="0"/>
              </a:rPr>
              <a:t>capacidade instalada </a:t>
            </a: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para a  geração de eletricidade (lembrando que o trabalho focou na capacidade de geração) e verificar outras possíveis culturas (além das que foram foco da análise) com o propósito de identificar possíveis oportunidades de aumento da geração. </a:t>
            </a:r>
          </a:p>
          <a:p>
            <a:pPr marL="1348740" lvl="4" indent="-342900">
              <a:buFont typeface="Wingdings" panose="05000000000000000000" pitchFamily="2" charset="2"/>
              <a:buChar char="§"/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Na dimensão do pipeline de dados seria “enriquecer” o mesmo com a inclusão de uma ferramenta de business inteligence (como MS Power BI, Tableu)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Entende-se que, no diz respeito aos critérios e o propósito do trabalho, que os objetivos tenham sido alcançados.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2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F51-C641-2C0B-C148-B99D57D0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Objetivo (2)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980D-9FD3-8E11-0FC7-356B44B0A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75309" y="2209800"/>
            <a:ext cx="9797616" cy="4648200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Criar um pipeline a fim de  suportar a análise de dados: desde a coleta, o processamento e análise dos dados. As fontes de informações coletadas passarão por uma transformação inicial, resultando na criação de uma base de dados estruturada dentro de um modelo estrela no Azure Databricks</a:t>
            </a:r>
          </a:p>
        </p:txBody>
      </p:sp>
    </p:spTree>
    <p:extLst>
      <p:ext uri="{BB962C8B-B14F-4D97-AF65-F5344CB8AC3E}">
        <p14:creationId xmlns:p14="http://schemas.microsoft.com/office/powerpoint/2010/main" val="340648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F51-C641-2C0B-C148-B99D57D0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Contextualização - Geração de Eletricidade por Biomassa (I)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980D-9FD3-8E11-0FC7-356B44B0A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97204" y="1868475"/>
            <a:ext cx="9201869" cy="4716966"/>
          </a:xfrm>
        </p:spPr>
        <p:txBody>
          <a:bodyPr>
            <a:normAutofit fontScale="92500" lnSpcReduction="10000"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Principais culturas ou fontes de biomassa na geração de eletricidade no mundo </a:t>
            </a:r>
            <a:r>
              <a:rPr lang="pt-BR" sz="1100" u="sng" dirty="0">
                <a:latin typeface="Arial" panose="020B0604020202020204" pitchFamily="34" charset="0"/>
                <a:cs typeface="Arial" panose="020B0604020202020204" pitchFamily="34" charset="0"/>
              </a:rPr>
              <a:t>atualmente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são : </a:t>
            </a:r>
          </a:p>
          <a:p>
            <a:pPr lvl="1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Pellets de Madeira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 Pequenos cilindros feitos de serragem compactada, cascas, lascas de madeira ou resíduos de madeira</a:t>
            </a:r>
          </a:p>
          <a:p>
            <a:pPr lvl="1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Bagaço de Cana-de-Açúcar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Suproduto da produção de açúcar e etanol</a:t>
            </a:r>
          </a:p>
          <a:p>
            <a:pPr lvl="1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Resíduos de Milho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Resíduos decorrentes da cultura do milho (folhas e caules).</a:t>
            </a:r>
          </a:p>
          <a:p>
            <a:pPr lvl="1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Palha de Trigo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A palha de trigo é uma fonte comum de biomassa para a geração de energia (particularmente na Europa) </a:t>
            </a:r>
          </a:p>
          <a:p>
            <a:pPr lvl="1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Resíduos de Arroz 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(Casca de Arroz)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Outras possíveis fontes de geração de energia por biomassa são: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Café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As cascas de café podem ser utilizadas como biomassa para a geração de energia.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Girassol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 óleo de girassol pode ser convertido em biodiesel, que pode ser utilizado para gerar eletricidade, e resíduos como biomassa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Colza (Canola)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  óleo de colza pode ser transformado em biodiesel, bem como os resíduos da colza também podem ser utilizados como biomassa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Soja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Cascas e restos de plantas, podem ser utilizados em processos de combustão ou gaseificação para produzir energia. Fonte importante de biocombustível, como o biodiesel, que pode ser utilizado em geradores de eletricidade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Miscanthus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Gramínea que pode ser utilizada para combustão direta ou conversão em biocombustíveis.</a:t>
            </a:r>
          </a:p>
          <a:p>
            <a:pPr lvl="1"/>
            <a:r>
              <a:rPr lang="pt-B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Salgueiros</a:t>
            </a:r>
            <a:r>
              <a:rPr lang="pt-BR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É uma fonte promissora de biomassa devido ao seu rápido crescimento e alta densidade energética</a:t>
            </a:r>
          </a:p>
          <a:p>
            <a:pPr lvl="1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5F51-C641-2C0B-C148-B99D57D0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Contextualização - Geração de  Eletricidade por Biomassa  (II)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980D-9FD3-8E11-0FC7-356B44B0A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97204" y="2118732"/>
            <a:ext cx="8923089" cy="4716966"/>
          </a:xfrm>
        </p:spPr>
        <p:txBody>
          <a:bodyPr vert="horz" lIns="0" tIns="228600" rIns="0" bIns="0" rtlCol="0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trabalho considerará as culturas abaixo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Milho 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Cana de Açucar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Soja 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Trigo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Oleaginosas 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Arroz 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Girassol  </a:t>
            </a:r>
          </a:p>
          <a:p>
            <a:pPr lvl="2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Café  </a:t>
            </a:r>
          </a:p>
          <a:p>
            <a:pPr lvl="1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70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025C-5B52-FA82-96D0-30A98F26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834120" cy="1494596"/>
          </a:xfrm>
        </p:spPr>
        <p:txBody>
          <a:bodyPr/>
          <a:lstStyle/>
          <a:p>
            <a:r>
              <a:rPr lang="en-US" sz="4000" dirty="0"/>
              <a:t>Dataset - </a:t>
            </a:r>
            <a:r>
              <a:rPr lang="en-US" sz="4000" dirty="0" err="1"/>
              <a:t>Geração</a:t>
            </a:r>
            <a:r>
              <a:rPr lang="en-US" sz="4000" dirty="0"/>
              <a:t> e </a:t>
            </a:r>
            <a:r>
              <a:rPr lang="en-US" sz="4000" dirty="0" err="1"/>
              <a:t>Capacidade</a:t>
            </a:r>
            <a:r>
              <a:rPr lang="en-US" sz="4000" dirty="0"/>
              <a:t> de </a:t>
            </a:r>
            <a:r>
              <a:rPr lang="en-US" sz="4000" dirty="0" err="1"/>
              <a:t>Energia</a:t>
            </a:r>
            <a:r>
              <a:rPr lang="en-US" sz="4000" dirty="0"/>
              <a:t> </a:t>
            </a:r>
            <a:r>
              <a:rPr lang="en-US" sz="4000" dirty="0" err="1"/>
              <a:t>Elétrica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1406-3CC3-BB9E-2ECA-FD58402433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298898"/>
            <a:ext cx="5054600" cy="423671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Nome do Dataset 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Global Energy Generation &amp;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Localização :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https://www.kaggle.com/datasets/pinuto/global-energy-generation-and-capacity-imf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Descrição :  </a:t>
            </a:r>
          </a:p>
          <a:p>
            <a:pPr marL="626364" lvl="1" indent="-34290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Informações com relação a geração de eletricidade e capacidade instalada em vários tipos de energia, renováveis ​​e não renováveis, provenientes de todo o mundo (2000-2023). </a:t>
            </a:r>
          </a:p>
          <a:p>
            <a:pPr marL="626364" lvl="1" indent="-342900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Os dados originalmente coletados pelo Fundo Monetário Internacional (FMI), incluem  dez diferentes tecnologias energéticas de países ao redor do mundo.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61D0A-3D54-3F22-F9B4-4E1856E982ED}"/>
              </a:ext>
            </a:extLst>
          </p:cNvPr>
          <p:cNvSpPr txBox="1"/>
          <p:nvPr/>
        </p:nvSpPr>
        <p:spPr>
          <a:xfrm>
            <a:off x="6024879" y="2298897"/>
            <a:ext cx="5967095" cy="4280973"/>
          </a:xfrm>
          <a:prstGeom prst="rect">
            <a:avLst/>
          </a:prstGeom>
        </p:spPr>
        <p:txBody>
          <a:bodyPr vert="horz" lIns="0" tIns="45720" rIns="0" bIns="0" rtlCol="0">
            <a:normAutofit fontScale="92500" lnSpcReduction="10000"/>
          </a:bodyPr>
          <a:lstStyle>
            <a:lvl1pPr marL="342900" indent="-3429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283464" indent="-283464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2pPr>
            <a:lvl3pPr marL="594360" indent="-283464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3pPr>
            <a:lvl4pPr marL="822960" indent="-283464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4pPr>
            <a:lvl5pPr marL="1005840" indent="-283464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Principais campos </a:t>
            </a:r>
          </a:p>
          <a:p>
            <a:pPr lvl="3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Pais ou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região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Indicator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 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indicador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referente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geração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período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ou da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instalada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geração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4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focará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Informação 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geração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Energia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solar,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eólica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bioenergia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biomassa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hidroelétrica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ou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combustíveis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fósseis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Energy_Type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Renovável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Renovável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</a:p>
          <a:p>
            <a:pPr lvl="4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Geração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Gigawatt-hours (GWh)</a:t>
            </a:r>
          </a:p>
          <a:p>
            <a:pPr lvl="4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Megawatt (MW)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5B0A4-9FF2-9E20-91BF-292B19399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055" y="0"/>
            <a:ext cx="2020945" cy="11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025C-5B52-FA82-96D0-30A98F26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742680" cy="1494596"/>
          </a:xfrm>
        </p:spPr>
        <p:txBody>
          <a:bodyPr/>
          <a:lstStyle/>
          <a:p>
            <a:r>
              <a:rPr lang="en-US" sz="4000" dirty="0"/>
              <a:t>Dataset - </a:t>
            </a:r>
            <a:r>
              <a:rPr lang="en-US" sz="4000" dirty="0" err="1"/>
              <a:t>Estatísticas</a:t>
            </a:r>
            <a:r>
              <a:rPr lang="en-US" sz="4000" dirty="0"/>
              <a:t> de </a:t>
            </a:r>
            <a:r>
              <a:rPr lang="en-US" sz="4000" dirty="0" err="1"/>
              <a:t>Safra</a:t>
            </a:r>
            <a:r>
              <a:rPr lang="en-US" sz="4000" dirty="0"/>
              <a:t>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1406-3CC3-BB9E-2ECA-FD58402433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558256"/>
            <a:ext cx="5951406" cy="3597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Nome do Dataset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Crop statistics FAO - All countries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Localização 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https://www.kaggle.com/datasets/raghavramasamy/crop-statistics-fao-all-countries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Descrição :  </a:t>
            </a:r>
          </a:p>
          <a:p>
            <a:pPr marL="626364" lvl="1" indent="-342900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Estatísticas de safra de 173 produtos, abrangendo diversas categorias (Culturas primárias, Culturas de fibras primárias, Cereais, Grãos grossos, Frutas cítricas, etc)</a:t>
            </a:r>
          </a:p>
          <a:p>
            <a:pPr marL="626364" lvl="1" indent="-342900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Produção de diversas culturas primárias de todos os países e regiões do mundo.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D065A8-380A-7CC2-22E8-F70D1E4B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0" tIns="238050" rIns="31740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(1) Area: Pais; (2) Item: Cultura produzida; (3) Year: Ano ; (4) Value: Quantidade (em Toneladas) do alimento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E5809-A52E-AF9F-8A45-172A2AB794DB}"/>
              </a:ext>
            </a:extLst>
          </p:cNvPr>
          <p:cNvSpPr txBox="1"/>
          <p:nvPr/>
        </p:nvSpPr>
        <p:spPr>
          <a:xfrm>
            <a:off x="6675120" y="2558256"/>
            <a:ext cx="50596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Campos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Pais ou região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Cultura;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Quantidade (em Toneladas) da produção da cultura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D55E5-1687-B986-5316-3F0D9FD6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73" y="0"/>
            <a:ext cx="2463927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3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E8E4-0099-02A4-C0C9-8A016B353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Arquitetura de Dados / Pipeline 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3190E-A060-ACCA-8D8F-75F32B20A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77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3903</Words>
  <Application>Microsoft Office PowerPoint</Application>
  <PresentationFormat>Widescreen</PresentationFormat>
  <Paragraphs>427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Franklin Gothic Book</vt:lpstr>
      <vt:lpstr>Franklin Gothic Demi</vt:lpstr>
      <vt:lpstr>var(--jp-code-font-family)</vt:lpstr>
      <vt:lpstr>Wingdings</vt:lpstr>
      <vt:lpstr>Custom</vt:lpstr>
      <vt:lpstr>Package</vt:lpstr>
      <vt:lpstr>Packager Shell Object</vt:lpstr>
      <vt:lpstr>Tópicos</vt:lpstr>
      <vt:lpstr>Motivação</vt:lpstr>
      <vt:lpstr>Objetivo (1)</vt:lpstr>
      <vt:lpstr>Objetivo (2)</vt:lpstr>
      <vt:lpstr>Contextualização - Geração de Eletricidade por Biomassa (I)</vt:lpstr>
      <vt:lpstr>Contextualização - Geração de  Eletricidade por Biomassa  (II)</vt:lpstr>
      <vt:lpstr>Dataset - Geração e Capacidade de Energia Elétrica </vt:lpstr>
      <vt:lpstr>Dataset - Estatísticas de Safra  </vt:lpstr>
      <vt:lpstr>Arquitetura de Dados / Pipeline  </vt:lpstr>
      <vt:lpstr>Arquitetura de Dados – Visão Geral dos Principais Componentes  </vt:lpstr>
      <vt:lpstr>Visão Geral – Arquitetura de Dados </vt:lpstr>
      <vt:lpstr>Azure – Data Factory - Pipeline</vt:lpstr>
      <vt:lpstr>Arquivo Alimento_Energia –campos ou informações consolidadas dos datasets de origem  </vt:lpstr>
      <vt:lpstr>Modelo Estrela </vt:lpstr>
      <vt:lpstr>Análise dos Dados </vt:lpstr>
      <vt:lpstr>Identificar os 5 principais países em geração de eletricidade utilizando fontes renováveis.</vt:lpstr>
      <vt:lpstr>Identificar os 5 principais países em geração de  eletricidade utilizando biomassa.</vt:lpstr>
      <vt:lpstr>Evolução da Geração de eletricidade por Biomassa no periodo de 2015 - 2019</vt:lpstr>
      <vt:lpstr>Produção agricola dos 5 principais países em geração de eletrica por biomassa</vt:lpstr>
      <vt:lpstr>Correlação entre a produção de determinadas culturas X Geração de eletricidade (I) - Heatmap</vt:lpstr>
      <vt:lpstr>Correlação entre a produção de determinadas culturas X Geração de eletricidade (II) – R-Square </vt:lpstr>
      <vt:lpstr>Interpretação dos resultados - Gráfico de heatmap e de  Regressão Linear (R-Square)</vt:lpstr>
      <vt:lpstr>Interpretação pelo autor dos resultados - Gráfico de heatmap e de  Regressão Linear (R-Square)</vt:lpstr>
      <vt:lpstr>Interpretação pelo autor dos resultados - Gráfico de heatmap e de  Regressão Linear (R-Square)</vt:lpstr>
      <vt:lpstr>Resumo da interpretação do autor dos gráfico de heatmap e da regressão linear </vt:lpstr>
      <vt:lpstr>Configurações </vt:lpstr>
      <vt:lpstr>Azure Data Factory – Preparacao_Producao_Alimento</vt:lpstr>
      <vt:lpstr>Azure Data Factory –  SQL_ADLS_Alimentos / Source</vt:lpstr>
      <vt:lpstr>Azure Data Factory – SQL_ADLS_Alimentos  / Sink</vt:lpstr>
      <vt:lpstr>Azure Data Factory –Databricks  Conversao_Bronze_Silver </vt:lpstr>
      <vt:lpstr>Azure Data Factory –Databricks Conversao_Silver_Gold</vt:lpstr>
      <vt:lpstr>Azure Data Factory –  Gitenergiarenovavel / Source</vt:lpstr>
      <vt:lpstr>Azure Data Factory –  Gitenergiarenovavel / Sink</vt:lpstr>
      <vt:lpstr>Azure Databricks - Notebooks</vt:lpstr>
      <vt:lpstr>Azure Databricks – Catalogo – Tabela da  Dimensão País</vt:lpstr>
      <vt:lpstr>Azure Databricks – Catalogo – Tabela da Dimensão Ano</vt:lpstr>
      <vt:lpstr>Azure Databricks – Catalogo – Tabela de Fatos </vt:lpstr>
      <vt:lpstr>Azure Databricks</vt:lpstr>
      <vt:lpstr>Autoanálise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2023-12-20T08:12:12Z</dcterms:created>
  <dcterms:modified xsi:type="dcterms:W3CDTF">2025-04-07T00:13:47Z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